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3" r:id="rId1"/>
  </p:sldMasterIdLst>
  <p:notesMasterIdLst>
    <p:notesMasterId r:id="rId23"/>
  </p:notesMasterIdLst>
  <p:handoutMasterIdLst>
    <p:handoutMasterId r:id="rId24"/>
  </p:handoutMasterIdLst>
  <p:sldIdLst>
    <p:sldId id="1396" r:id="rId2"/>
    <p:sldId id="1402" r:id="rId3"/>
    <p:sldId id="1409" r:id="rId4"/>
    <p:sldId id="1410" r:id="rId5"/>
    <p:sldId id="1406" r:id="rId6"/>
    <p:sldId id="1407" r:id="rId7"/>
    <p:sldId id="1408" r:id="rId8"/>
    <p:sldId id="1399" r:id="rId9"/>
    <p:sldId id="1411" r:id="rId10"/>
    <p:sldId id="1412" r:id="rId11"/>
    <p:sldId id="1413" r:id="rId12"/>
    <p:sldId id="1414" r:id="rId13"/>
    <p:sldId id="1415" r:id="rId14"/>
    <p:sldId id="1403" r:id="rId15"/>
    <p:sldId id="1416" r:id="rId16"/>
    <p:sldId id="1404" r:id="rId17"/>
    <p:sldId id="1419" r:id="rId18"/>
    <p:sldId id="1417" r:id="rId19"/>
    <p:sldId id="1405" r:id="rId20"/>
    <p:sldId id="1420" r:id="rId21"/>
    <p:sldId id="1421" r:id="rId22"/>
  </p:sldIdLst>
  <p:sldSz cx="9144000" cy="6858000" type="screen4x3"/>
  <p:notesSz cx="6400800" cy="8686800"/>
  <p:defaultTex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p:defaultTextStyle>
  <p:extLst>
    <p:ext uri="{EFAFB233-063F-42B5-8137-9DF3F51BA10A}">
      <p15:sldGuideLst xmlns:p15="http://schemas.microsoft.com/office/powerpoint/2012/main">
        <p15:guide id="1" orient="horz" pos="2160">
          <p15:clr>
            <a:srgbClr val="A4A3A4"/>
          </p15:clr>
        </p15:guide>
        <p15:guide id="2" pos="292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xd" initials="z"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CC00CC"/>
    <a:srgbClr val="0000FF"/>
    <a:srgbClr val="BC0000"/>
    <a:srgbClr val="FF0000"/>
    <a:srgbClr val="006FDE"/>
    <a:srgbClr val="CC0000"/>
    <a:srgbClr val="CCE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25" autoAdjust="0"/>
    <p:restoredTop sz="94655" autoAdjust="0"/>
  </p:normalViewPr>
  <p:slideViewPr>
    <p:cSldViewPr snapToGrid="0">
      <p:cViewPr varScale="1">
        <p:scale>
          <a:sx n="92" d="100"/>
          <a:sy n="92" d="100"/>
        </p:scale>
        <p:origin x="870" y="66"/>
      </p:cViewPr>
      <p:guideLst>
        <p:guide orient="horz" pos="2160"/>
        <p:guide pos="2928"/>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63" d="100"/>
          <a:sy n="63" d="100"/>
        </p:scale>
        <p:origin x="2874" y="66"/>
      </p:cViewPr>
      <p:guideLst/>
    </p:cSldViewPr>
  </p:notes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11" Type="http://schemas.openxmlformats.org/officeDocument/2006/relationships/image" Target="../media/image22.wmf"/><Relationship Id="rId5" Type="http://schemas.openxmlformats.org/officeDocument/2006/relationships/image" Target="../media/image16.wmf"/><Relationship Id="rId10" Type="http://schemas.openxmlformats.org/officeDocument/2006/relationships/image" Target="../media/image21.wmf"/><Relationship Id="rId4" Type="http://schemas.openxmlformats.org/officeDocument/2006/relationships/image" Target="../media/image15.wmf"/><Relationship Id="rId9"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4.wmf"/><Relationship Id="rId1" Type="http://schemas.openxmlformats.org/officeDocument/2006/relationships/image" Target="../media/image23.emf"/><Relationship Id="rId4"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emf"/><Relationship Id="rId2" Type="http://schemas.openxmlformats.org/officeDocument/2006/relationships/image" Target="../media/image33.wmf"/><Relationship Id="rId1" Type="http://schemas.openxmlformats.org/officeDocument/2006/relationships/image" Target="../media/image29.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 Id="rId9"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10" Type="http://schemas.openxmlformats.org/officeDocument/2006/relationships/image" Target="../media/image52.wmf"/><Relationship Id="rId4" Type="http://schemas.openxmlformats.org/officeDocument/2006/relationships/image" Target="../media/image46.wmf"/><Relationship Id="rId9" Type="http://schemas.openxmlformats.org/officeDocument/2006/relationships/image" Target="../media/image51.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56.wmf"/><Relationship Id="rId7" Type="http://schemas.openxmlformats.org/officeDocument/2006/relationships/image" Target="../media/image60.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11" Type="http://schemas.openxmlformats.org/officeDocument/2006/relationships/image" Target="../media/image64.wmf"/><Relationship Id="rId5" Type="http://schemas.openxmlformats.org/officeDocument/2006/relationships/image" Target="../media/image58.wmf"/><Relationship Id="rId10" Type="http://schemas.openxmlformats.org/officeDocument/2006/relationships/image" Target="../media/image63.wmf"/><Relationship Id="rId4" Type="http://schemas.openxmlformats.org/officeDocument/2006/relationships/image" Target="../media/image57.wmf"/><Relationship Id="rId9" Type="http://schemas.openxmlformats.org/officeDocument/2006/relationships/image" Target="../media/image6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774424" cy="433925"/>
          </a:xfrm>
          <a:prstGeom prst="rect">
            <a:avLst/>
          </a:prstGeom>
        </p:spPr>
        <p:txBody>
          <a:bodyPr vert="horz" lIns="82048" tIns="41025" rIns="82048" bIns="41025" rtlCol="0"/>
          <a:lstStyle>
            <a:lvl1pPr algn="l">
              <a:defRPr sz="1000">
                <a:latin typeface="Arial" pitchFamily="34" charset="0"/>
                <a:ea typeface="宋体" pitchFamily="2" charset="-122"/>
                <a:cs typeface="+mn-cs"/>
              </a:defRPr>
            </a:lvl1pPr>
          </a:lstStyle>
          <a:p>
            <a:pPr>
              <a:defRPr/>
            </a:pPr>
            <a:endParaRPr lang="zh-CN" altLang="en-US"/>
          </a:p>
        </p:txBody>
      </p:sp>
      <p:sp>
        <p:nvSpPr>
          <p:cNvPr id="3" name="日期占位符 2"/>
          <p:cNvSpPr>
            <a:spLocks noGrp="1"/>
          </p:cNvSpPr>
          <p:nvPr>
            <p:ph type="dt" sz="quarter" idx="1"/>
          </p:nvPr>
        </p:nvSpPr>
        <p:spPr>
          <a:xfrm>
            <a:off x="3626377" y="1"/>
            <a:ext cx="2772936" cy="433925"/>
          </a:xfrm>
          <a:prstGeom prst="rect">
            <a:avLst/>
          </a:prstGeom>
        </p:spPr>
        <p:txBody>
          <a:bodyPr vert="horz" wrap="square" lIns="82048" tIns="41025" rIns="82048" bIns="41025" numCol="1" anchor="t" anchorCtr="0" compatLnSpc="1">
            <a:prstTxWarp prst="textNoShape">
              <a:avLst/>
            </a:prstTxWarp>
          </a:bodyPr>
          <a:lstStyle>
            <a:lvl1pPr algn="r">
              <a:defRPr sz="1000"/>
            </a:lvl1pPr>
          </a:lstStyle>
          <a:p>
            <a:fld id="{FF96FC5E-59E4-094D-B675-983E3C02BDA2}" type="datetime1">
              <a:rPr lang="zh-CN" altLang="en-US"/>
              <a:pPr/>
              <a:t>2018/5/27</a:t>
            </a:fld>
            <a:endParaRPr lang="zh-CN" altLang="en-US"/>
          </a:p>
        </p:txBody>
      </p:sp>
      <p:sp>
        <p:nvSpPr>
          <p:cNvPr id="4" name="页脚占位符 3"/>
          <p:cNvSpPr>
            <a:spLocks noGrp="1"/>
          </p:cNvSpPr>
          <p:nvPr>
            <p:ph type="ftr" sz="quarter" idx="2"/>
          </p:nvPr>
        </p:nvSpPr>
        <p:spPr>
          <a:xfrm>
            <a:off x="0" y="8251494"/>
            <a:ext cx="2774424" cy="433925"/>
          </a:xfrm>
          <a:prstGeom prst="rect">
            <a:avLst/>
          </a:prstGeom>
        </p:spPr>
        <p:txBody>
          <a:bodyPr vert="horz" lIns="82048" tIns="41025" rIns="82048" bIns="41025" rtlCol="0" anchor="b"/>
          <a:lstStyle>
            <a:lvl1pPr algn="l">
              <a:defRPr sz="1000">
                <a:latin typeface="Arial" pitchFamily="34" charset="0"/>
                <a:ea typeface="宋体" pitchFamily="2" charset="-122"/>
                <a:cs typeface="+mn-cs"/>
              </a:defRPr>
            </a:lvl1pPr>
          </a:lstStyle>
          <a:p>
            <a:pPr>
              <a:defRPr/>
            </a:pPr>
            <a:endParaRPr lang="zh-CN" altLang="en-US"/>
          </a:p>
        </p:txBody>
      </p:sp>
      <p:sp>
        <p:nvSpPr>
          <p:cNvPr id="5" name="灯片编号占位符 4"/>
          <p:cNvSpPr>
            <a:spLocks noGrp="1"/>
          </p:cNvSpPr>
          <p:nvPr>
            <p:ph type="sldNum" sz="quarter" idx="3"/>
          </p:nvPr>
        </p:nvSpPr>
        <p:spPr>
          <a:xfrm>
            <a:off x="3626377" y="8251494"/>
            <a:ext cx="2772936" cy="433925"/>
          </a:xfrm>
          <a:prstGeom prst="rect">
            <a:avLst/>
          </a:prstGeom>
        </p:spPr>
        <p:txBody>
          <a:bodyPr vert="horz" wrap="square" lIns="82048" tIns="41025" rIns="82048" bIns="41025" numCol="1" anchor="b" anchorCtr="0" compatLnSpc="1">
            <a:prstTxWarp prst="textNoShape">
              <a:avLst/>
            </a:prstTxWarp>
          </a:bodyPr>
          <a:lstStyle>
            <a:lvl1pPr algn="r">
              <a:defRPr sz="1000"/>
            </a:lvl1pPr>
          </a:lstStyle>
          <a:p>
            <a:fld id="{A3C816BB-588E-BE4B-9CD3-A44151F99766}" type="slidenum">
              <a:rPr lang="zh-CN" altLang="en-US"/>
              <a:pPr/>
              <a:t>‹#›</a:t>
            </a:fld>
            <a:endParaRPr lang="zh-CN" altLang="en-US"/>
          </a:p>
        </p:txBody>
      </p:sp>
    </p:spTree>
    <p:extLst>
      <p:ext uri="{BB962C8B-B14F-4D97-AF65-F5344CB8AC3E}">
        <p14:creationId xmlns:p14="http://schemas.microsoft.com/office/powerpoint/2010/main" val="2321396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774424" cy="435308"/>
          </a:xfrm>
          <a:prstGeom prst="rect">
            <a:avLst/>
          </a:prstGeom>
          <a:noFill/>
          <a:ln>
            <a:noFill/>
          </a:ln>
          <a:extLst/>
        </p:spPr>
        <p:txBody>
          <a:bodyPr vert="horz" wrap="square" lIns="84584" tIns="42292" rIns="84584" bIns="42292" numCol="1" anchor="t" anchorCtr="0" compatLnSpc="1">
            <a:prstTxWarp prst="textNoShape">
              <a:avLst/>
            </a:prstTxWarp>
          </a:bodyPr>
          <a:lstStyle>
            <a:lvl1pPr eaLnBrk="1" hangingPunct="1">
              <a:buFont typeface="Arial" panose="020B0604020202020204" pitchFamily="34" charset="0"/>
              <a:buNone/>
              <a:defRPr sz="1000">
                <a:latin typeface="Times New Roman" pitchFamily="18" charset="0"/>
                <a:ea typeface="宋体" pitchFamily="2" charset="-122"/>
                <a:cs typeface="+mn-cs"/>
              </a:defRPr>
            </a:lvl1pPr>
          </a:lstStyle>
          <a:p>
            <a:pPr>
              <a:defRPr/>
            </a:pPr>
            <a:endParaRPr lang="zh-CN" altLang="en-US"/>
          </a:p>
        </p:txBody>
      </p:sp>
      <p:sp>
        <p:nvSpPr>
          <p:cNvPr id="3075" name="Rectangle 3"/>
          <p:cNvSpPr>
            <a:spLocks noGrp="1" noChangeArrowheads="1"/>
          </p:cNvSpPr>
          <p:nvPr>
            <p:ph type="dt" idx="1"/>
          </p:nvPr>
        </p:nvSpPr>
        <p:spPr bwMode="auto">
          <a:xfrm>
            <a:off x="3624889" y="0"/>
            <a:ext cx="2774424" cy="435308"/>
          </a:xfrm>
          <a:prstGeom prst="rect">
            <a:avLst/>
          </a:prstGeom>
          <a:noFill/>
          <a:ln>
            <a:noFill/>
          </a:ln>
          <a:extLst/>
        </p:spPr>
        <p:txBody>
          <a:bodyPr vert="horz" wrap="square" lIns="84584" tIns="42292" rIns="84584" bIns="42292" numCol="1" anchor="t" anchorCtr="0" compatLnSpc="1">
            <a:prstTxWarp prst="textNoShape">
              <a:avLst/>
            </a:prstTxWarp>
          </a:bodyPr>
          <a:lstStyle>
            <a:lvl1pPr algn="r">
              <a:buFont typeface="Arial" charset="0"/>
              <a:buNone/>
              <a:defRPr sz="1000">
                <a:latin typeface="Times New Roman" charset="0"/>
              </a:defRPr>
            </a:lvl1pPr>
          </a:lstStyle>
          <a:p>
            <a:fld id="{30E6F15A-298A-BC40-A625-F6DD196ADFBC}" type="datetime1">
              <a:rPr lang="en-US" altLang="zh-CN"/>
              <a:pPr/>
              <a:t>5/27/2018</a:t>
            </a:fld>
            <a:endParaRPr lang="en-US" altLang="zh-CN"/>
          </a:p>
        </p:txBody>
      </p:sp>
      <p:sp>
        <p:nvSpPr>
          <p:cNvPr id="104452" name="Rectangle 4"/>
          <p:cNvSpPr>
            <a:spLocks noGrp="1" noRot="1" noChangeAspect="1" noChangeArrowheads="1"/>
          </p:cNvSpPr>
          <p:nvPr>
            <p:ph type="sldImg" idx="2"/>
          </p:nvPr>
        </p:nvSpPr>
        <p:spPr bwMode="auto">
          <a:xfrm>
            <a:off x="1028700" y="649288"/>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640824" y="4125056"/>
            <a:ext cx="5119152" cy="3910856"/>
          </a:xfrm>
          <a:prstGeom prst="rect">
            <a:avLst/>
          </a:prstGeom>
          <a:noFill/>
          <a:ln>
            <a:noFill/>
          </a:ln>
          <a:extLst/>
        </p:spPr>
        <p:txBody>
          <a:bodyPr vert="horz" wrap="square" lIns="84584" tIns="42292" rIns="84584" bIns="42292"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8250111"/>
            <a:ext cx="2774424" cy="433925"/>
          </a:xfrm>
          <a:prstGeom prst="rect">
            <a:avLst/>
          </a:prstGeom>
          <a:noFill/>
          <a:ln>
            <a:noFill/>
          </a:ln>
          <a:extLst/>
        </p:spPr>
        <p:txBody>
          <a:bodyPr vert="horz" wrap="square" lIns="84584" tIns="42292" rIns="84584" bIns="42292" numCol="1" anchor="b" anchorCtr="0" compatLnSpc="1">
            <a:prstTxWarp prst="textNoShape">
              <a:avLst/>
            </a:prstTxWarp>
          </a:bodyPr>
          <a:lstStyle>
            <a:lvl1pPr eaLnBrk="1" hangingPunct="1">
              <a:buFont typeface="Arial" panose="020B0604020202020204" pitchFamily="34" charset="0"/>
              <a:buNone/>
              <a:defRPr sz="1000">
                <a:latin typeface="Times New Roman" pitchFamily="18" charset="0"/>
                <a:ea typeface="宋体" pitchFamily="2" charset="-122"/>
                <a:cs typeface="+mn-cs"/>
              </a:defRPr>
            </a:lvl1pPr>
          </a:lstStyle>
          <a:p>
            <a:pPr>
              <a:defRPr/>
            </a:pPr>
            <a:endParaRPr lang="en-US"/>
          </a:p>
        </p:txBody>
      </p:sp>
      <p:sp>
        <p:nvSpPr>
          <p:cNvPr id="3079" name="Rectangle 7"/>
          <p:cNvSpPr>
            <a:spLocks noGrp="1" noChangeArrowheads="1"/>
          </p:cNvSpPr>
          <p:nvPr>
            <p:ph type="sldNum" sz="quarter" idx="5"/>
          </p:nvPr>
        </p:nvSpPr>
        <p:spPr bwMode="auto">
          <a:xfrm>
            <a:off x="3624889" y="8250111"/>
            <a:ext cx="2774424" cy="433925"/>
          </a:xfrm>
          <a:prstGeom prst="rect">
            <a:avLst/>
          </a:prstGeom>
          <a:noFill/>
          <a:ln>
            <a:noFill/>
          </a:ln>
          <a:extLst/>
        </p:spPr>
        <p:txBody>
          <a:bodyPr vert="horz" wrap="square" lIns="84584" tIns="42292" rIns="84584" bIns="42292" numCol="1" anchor="b" anchorCtr="0" compatLnSpc="1">
            <a:prstTxWarp prst="textNoShape">
              <a:avLst/>
            </a:prstTxWarp>
          </a:bodyPr>
          <a:lstStyle>
            <a:lvl1pPr algn="r">
              <a:buFont typeface="Arial" charset="0"/>
              <a:buNone/>
              <a:defRPr sz="1000">
                <a:latin typeface="Times New Roman" charset="0"/>
              </a:defRPr>
            </a:lvl1pPr>
          </a:lstStyle>
          <a:p>
            <a:fld id="{9043E2FA-6B8C-F44A-BD25-D85272975557}" type="slidenum">
              <a:rPr lang="zh-CN" altLang="en-US"/>
              <a:pPr/>
              <a:t>‹#›</a:t>
            </a:fld>
            <a:endParaRPr lang="en-US" altLang="zh-CN"/>
          </a:p>
        </p:txBody>
      </p:sp>
    </p:spTree>
    <p:extLst>
      <p:ext uri="{BB962C8B-B14F-4D97-AF65-F5344CB8AC3E}">
        <p14:creationId xmlns:p14="http://schemas.microsoft.com/office/powerpoint/2010/main" val="3005601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charset="0"/>
        <a:cs typeface="宋体"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charset="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charset="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charset="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defTabSz="845956">
              <a:defRPr/>
            </a:pPr>
            <a:r>
              <a:rPr lang="en-US" altLang="zh-CN" sz="1100" dirty="0">
                <a:ea typeface="+mn-ea"/>
                <a:cs typeface="+mn-cs"/>
              </a:rPr>
              <a:t>Good morning everyone! I’m </a:t>
            </a:r>
            <a:r>
              <a:rPr lang="en-US" altLang="zh-CN" sz="1100" dirty="0" err="1">
                <a:ea typeface="+mn-ea"/>
                <a:cs typeface="+mn-cs"/>
              </a:rPr>
              <a:t>Linglong</a:t>
            </a:r>
            <a:r>
              <a:rPr lang="en-US" altLang="zh-CN" sz="1100" dirty="0">
                <a:ea typeface="+mn-ea"/>
                <a:cs typeface="+mn-cs"/>
              </a:rPr>
              <a:t> Dai from </a:t>
            </a:r>
            <a:r>
              <a:rPr lang="en-US" altLang="zh-CN" sz="1100" dirty="0" err="1">
                <a:ea typeface="+mn-ea"/>
                <a:cs typeface="+mn-cs"/>
              </a:rPr>
              <a:t>Tsinghua</a:t>
            </a:r>
            <a:r>
              <a:rPr lang="en-US" altLang="zh-CN" sz="1100" dirty="0">
                <a:ea typeface="+mn-ea"/>
                <a:cs typeface="+mn-cs"/>
              </a:rPr>
              <a:t> University. The title of my presentation is </a:t>
            </a:r>
            <a:r>
              <a:rPr lang="en-US" altLang="zh-CN" dirty="0"/>
              <a:t>beamspace channel estimation for millimeter-wave massive MIMO systems with lens antenna array. As we know, the high energy consumption caused by the huge number of RF chains is a bottleneck problem for mmWave massive MIMO systems, and the beamspace MIMO with lens antenna array can be considered as a promising solution. However, to achieve the capacity-approaching performance, we need to know the information of the beamspace channel, which is the target of this paper.</a:t>
            </a:r>
            <a:endParaRPr lang="zh-CN" altLang="zh-CN" sz="1100" dirty="0">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5A36ACB-4888-4C2E-936A-0D6AB3704CFE}" type="slidenum">
              <a:rPr lang="zh-CN" altLang="en-US" smtClean="0"/>
              <a:pPr>
                <a:defRPr/>
              </a:pPr>
              <a:t>1</a:t>
            </a:fld>
            <a:endParaRPr lang="en-US" altLang="zh-CN"/>
          </a:p>
        </p:txBody>
      </p:sp>
    </p:spTree>
    <p:extLst>
      <p:ext uri="{BB962C8B-B14F-4D97-AF65-F5344CB8AC3E}">
        <p14:creationId xmlns:p14="http://schemas.microsoft.com/office/powerpoint/2010/main" val="2152911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0" dirty="0" smtClean="0"/>
              <a:t>To</a:t>
            </a:r>
            <a:r>
              <a:rPr lang="en-US" altLang="zh-CN" b="0" baseline="0" dirty="0" smtClean="0"/>
              <a:t> this end, we propose an adaptive selecting network for beamspace MIMO systems. Its key idea is to replace the traditional </a:t>
            </a:r>
            <a:r>
              <a:rPr lang="en-US" altLang="zh-CN" sz="1000" dirty="0"/>
              <a:t>selecting network by a phase shifter network as shown in this figure. During the data transmission, we can turn off some phase shifters to realize beam selection</a:t>
            </a:r>
            <a:r>
              <a:rPr lang="en-US" altLang="zh-CN" sz="700" dirty="0"/>
              <a:t>, while</a:t>
            </a:r>
            <a:r>
              <a:rPr lang="en-US" altLang="zh-CN" sz="1000" dirty="0"/>
              <a:t> during the beamspace channel estimation, we can realize the combiner to obtain more efficient channel measurements. Under this new architecture, when Q &lt; N, we can still guarantee that </a:t>
            </a:r>
            <a:r>
              <a:rPr lang="en-US" altLang="zh-CN" sz="1000" dirty="0" err="1"/>
              <a:t>z_k_bar</a:t>
            </a:r>
            <a:r>
              <a:rPr lang="en-US" altLang="zh-CN" sz="1000" dirty="0"/>
              <a:t> contains complete channel information, and the pilot overhead can be significantly reduced. Moreover, as the channel </a:t>
            </a:r>
            <a:r>
              <a:rPr lang="en-US" altLang="zh-CN" sz="1000" dirty="0" err="1"/>
              <a:t>h_k</a:t>
            </a:r>
            <a:r>
              <a:rPr lang="en-US" altLang="zh-CN" sz="1000" dirty="0"/>
              <a:t> is</a:t>
            </a:r>
            <a:r>
              <a:rPr lang="en-US" altLang="zh-CN" sz="1000" i="1" dirty="0"/>
              <a:t> </a:t>
            </a:r>
            <a:r>
              <a:rPr lang="en-US" altLang="zh-CN" sz="1000" dirty="0"/>
              <a:t>a sparse vector, the beamspace channel estimation problem in the previous slide can be formulated as a typical sparse signal recovery problem. Under the compressive sensing framework, our next task is to design the combiner using the proposed adaptive selecting network. In CS theory, the mutual coherence of W should be as small as possible. Therefore, in our paper, we adopt the </a:t>
            </a:r>
            <a:r>
              <a:rPr lang="en-US" altLang="zh-CN" sz="1600" kern="0" dirty="0">
                <a:solidFill>
                  <a:srgbClr val="0000FF"/>
                </a:solidFill>
                <a:cs typeface="Times New Roman" pitchFamily="18" charset="0"/>
                <a:sym typeface="Wingdings" pitchFamily="2" charset="2"/>
              </a:rPr>
              <a:t>Bernoulli random matrix, which can be realized by 1-</a:t>
            </a:r>
            <a:r>
              <a:rPr lang="en-US" altLang="zh-CN" sz="1600" kern="0" dirty="0">
                <a:solidFill>
                  <a:srgbClr val="FF0000"/>
                </a:solidFill>
                <a:cs typeface="Times New Roman" pitchFamily="18" charset="0"/>
                <a:sym typeface="Wingdings" pitchFamily="2" charset="2"/>
              </a:rPr>
              <a:t>bit</a:t>
            </a:r>
            <a:r>
              <a:rPr lang="en-US" altLang="zh-CN" sz="1600" kern="0" dirty="0">
                <a:solidFill>
                  <a:srgbClr val="000000"/>
                </a:solidFill>
                <a:cs typeface="Times New Roman" pitchFamily="18" charset="0"/>
                <a:sym typeface="Wingdings" pitchFamily="2" charset="2"/>
              </a:rPr>
              <a:t> phase shifters. This means that the cost and energy consumption of the adaptive selecting network is quite low.</a:t>
            </a:r>
            <a:endParaRPr lang="en-US" altLang="zh-CN" sz="1600" kern="0" dirty="0">
              <a:solidFill>
                <a:srgbClr val="FF0000"/>
              </a:solidFill>
              <a:cs typeface="Times New Roman" pitchFamily="18" charset="0"/>
              <a:sym typeface="Wingdings" pitchFamily="2" charset="2"/>
            </a:endParaRPr>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10</a:t>
            </a:fld>
            <a:endParaRPr lang="en-US" altLang="zh-CN"/>
          </a:p>
        </p:txBody>
      </p:sp>
    </p:spTree>
    <p:extLst>
      <p:ext uri="{BB962C8B-B14F-4D97-AF65-F5344CB8AC3E}">
        <p14:creationId xmlns:p14="http://schemas.microsoft.com/office/powerpoint/2010/main" val="371659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lvl="1" defTabSz="795894">
              <a:defRPr/>
            </a:pPr>
            <a:r>
              <a:rPr lang="en-US" altLang="zh-CN" b="0" dirty="0" smtClean="0"/>
              <a:t>After </a:t>
            </a:r>
            <a:r>
              <a:rPr lang="en-US" altLang="zh-CN" sz="1000" dirty="0">
                <a:cs typeface="宋体" charset="0"/>
              </a:rPr>
              <a:t>the combiner has been designed, we can use the classical CS algorithms, such as OMP to solve this problem. However, when the SNR is low, the performance of classical algorithms is deteriorated. Unfortunately, low SNR is a typical case for channel estimation in mmWave communications, since transmit power of user is low and the beamforming gain to overcome serious path loss is lacked. To achieve satisfying performance in the low SNR region, we need to utilize the structural properties of beamspace channel. The first property is proved in Lemma 1. It shows that when the number of antennas goes infinity, the beamspace channel can be presented as the summation of several mutual orthogonal channel components. This means that </a:t>
            </a:r>
            <a:r>
              <a:rPr lang="en-US" altLang="zh-CN" sz="1700" kern="0" dirty="0">
                <a:solidFill>
                  <a:srgbClr val="000000"/>
                </a:solidFill>
                <a:cs typeface="Times New Roman" pitchFamily="18" charset="0"/>
                <a:sym typeface="Wingdings" pitchFamily="2" charset="2"/>
              </a:rPr>
              <a:t>the total estimation problem can be </a:t>
            </a:r>
            <a:r>
              <a:rPr lang="en-US" altLang="zh-CN" sz="1700" kern="0" dirty="0">
                <a:solidFill>
                  <a:srgbClr val="FF0000"/>
                </a:solidFill>
                <a:cs typeface="Times New Roman" pitchFamily="18" charset="0"/>
                <a:sym typeface="Wingdings" pitchFamily="2" charset="2"/>
              </a:rPr>
              <a:t>decomposed</a:t>
            </a:r>
            <a:r>
              <a:rPr lang="en-US" altLang="zh-CN" sz="1700" kern="0" dirty="0">
                <a:solidFill>
                  <a:srgbClr val="000000"/>
                </a:solidFill>
                <a:cs typeface="Times New Roman" pitchFamily="18" charset="0"/>
                <a:sym typeface="Wingdings" pitchFamily="2" charset="2"/>
              </a:rPr>
              <a:t> into a series of  </a:t>
            </a:r>
            <a:r>
              <a:rPr lang="en-US" altLang="zh-CN" sz="1700" kern="0" dirty="0">
                <a:solidFill>
                  <a:srgbClr val="FF0000"/>
                </a:solidFill>
                <a:cs typeface="Times New Roman" pitchFamily="18" charset="0"/>
                <a:sym typeface="Wingdings" pitchFamily="2" charset="2"/>
              </a:rPr>
              <a:t>independent</a:t>
            </a:r>
            <a:r>
              <a:rPr lang="en-US" altLang="zh-CN" sz="1700" kern="0" dirty="0">
                <a:solidFill>
                  <a:srgbClr val="000000"/>
                </a:solidFill>
                <a:cs typeface="Times New Roman" pitchFamily="18" charset="0"/>
                <a:sym typeface="Wingdings" pitchFamily="2" charset="2"/>
              </a:rPr>
              <a:t> sub-problems, each of which only considers one </a:t>
            </a:r>
            <a:r>
              <a:rPr lang="en-US" altLang="zh-CN" sz="1700" kern="0" dirty="0">
                <a:solidFill>
                  <a:srgbClr val="0000FF"/>
                </a:solidFill>
                <a:cs typeface="Times New Roman" pitchFamily="18" charset="0"/>
                <a:sym typeface="Wingdings" pitchFamily="2" charset="2"/>
              </a:rPr>
              <a:t>channel component.</a:t>
            </a:r>
            <a:endParaRPr lang="en-US" altLang="zh-CN" sz="1700" kern="0" dirty="0">
              <a:solidFill>
                <a:srgbClr val="0000FF"/>
              </a:solidFill>
              <a:cs typeface="Times New Roman" pitchFamily="18" charset="0"/>
            </a:endParaRPr>
          </a:p>
          <a:p>
            <a:pPr marL="0" lvl="1" defTabSz="795894">
              <a:defRPr/>
            </a:pPr>
            <a:endParaRPr lang="en-US" altLang="zh-CN" sz="1700" kern="0" dirty="0">
              <a:solidFill>
                <a:srgbClr val="000000"/>
              </a:solidFill>
              <a:cs typeface="Times New Roman" pitchFamily="18" charset="0"/>
              <a:sym typeface="Wingdings" pitchFamily="2" charset="2"/>
            </a:endParaRPr>
          </a:p>
          <a:p>
            <a:endParaRPr lang="en-US" altLang="zh-CN" sz="1000" dirty="0"/>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11</a:t>
            </a:fld>
            <a:endParaRPr lang="en-US" altLang="zh-CN"/>
          </a:p>
        </p:txBody>
      </p:sp>
    </p:spTree>
    <p:extLst>
      <p:ext uri="{BB962C8B-B14F-4D97-AF65-F5344CB8AC3E}">
        <p14:creationId xmlns:p14="http://schemas.microsoft.com/office/powerpoint/2010/main" val="2109050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second</a:t>
            </a:r>
            <a:r>
              <a:rPr lang="en-US" altLang="zh-CN" baseline="0" dirty="0" smtClean="0"/>
              <a:t> structural property is proved in Lemma 2. It shows that the ratio between the power of the V strongest elements of the channel component </a:t>
            </a:r>
            <a:r>
              <a:rPr lang="en-US" altLang="zh-CN" baseline="0" dirty="0" err="1" smtClean="0"/>
              <a:t>c_i_wave</a:t>
            </a:r>
            <a:r>
              <a:rPr lang="en-US" altLang="zh-CN" baseline="0" dirty="0" smtClean="0"/>
              <a:t> and the total power of </a:t>
            </a:r>
            <a:r>
              <a:rPr lang="en-US" altLang="zh-CN" baseline="0" dirty="0" err="1" smtClean="0"/>
              <a:t>c_i_wave</a:t>
            </a:r>
            <a:r>
              <a:rPr lang="en-US" altLang="zh-CN" baseline="0" dirty="0" smtClean="0"/>
              <a:t> can be lower bounded by this equation. And once the strongest element is determined, the other V-1 elements will uniformly locate around it as shown in this figure. This means that </a:t>
            </a:r>
            <a:r>
              <a:rPr lang="en-US" altLang="zh-CN" baseline="0" dirty="0" err="1" smtClean="0"/>
              <a:t>c_i_wave</a:t>
            </a:r>
            <a:r>
              <a:rPr lang="en-US" altLang="zh-CN" baseline="0" dirty="0" smtClean="0"/>
              <a:t> can be well-approximated as a sparse vector with the sparsity V. And the support of </a:t>
            </a:r>
            <a:r>
              <a:rPr lang="en-US" altLang="zh-CN" baseline="0" dirty="0" err="1" smtClean="0"/>
              <a:t>c_i_wave</a:t>
            </a:r>
            <a:r>
              <a:rPr lang="en-US" altLang="zh-CN" baseline="0" dirty="0" smtClean="0"/>
              <a:t> is uniquely determined by the position of the strongest element.</a:t>
            </a:r>
            <a:endParaRPr lang="en-US" altLang="zh-CN" dirty="0" smtClean="0"/>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12</a:t>
            </a:fld>
            <a:endParaRPr lang="en-US" altLang="zh-CN"/>
          </a:p>
        </p:txBody>
      </p:sp>
    </p:spTree>
    <p:extLst>
      <p:ext uri="{BB962C8B-B14F-4D97-AF65-F5344CB8AC3E}">
        <p14:creationId xmlns:p14="http://schemas.microsoft.com/office/powerpoint/2010/main" val="4270321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Based on the two structural</a:t>
            </a:r>
            <a:r>
              <a:rPr lang="en-US" altLang="zh-CN" baseline="0" dirty="0" smtClean="0"/>
              <a:t> properties of beamspace channel, we propose a support detection based beamspace channel estimation scheme, where the </a:t>
            </a:r>
            <a:r>
              <a:rPr lang="en-US" altLang="zh-CN" sz="1000" dirty="0"/>
              <a:t>pseudo-code is provided in the left hand and the illustration figure is provided in the right hand. Here, we explain some key steps. During the </a:t>
            </a:r>
            <a:r>
              <a:rPr lang="en-US" altLang="zh-CN" sz="1000" dirty="0" err="1"/>
              <a:t>ith</a:t>
            </a:r>
            <a:r>
              <a:rPr lang="en-US" altLang="zh-CN" sz="1000" dirty="0"/>
              <a:t> iteration, in step 1, we first detect the position of the strongest element of each channel component by this equation. Then, in step 2, we can directly obtain the support. After the </a:t>
            </a:r>
            <a:r>
              <a:rPr lang="en-US" altLang="zh-CN" sz="1000" dirty="0" err="1"/>
              <a:t>ith</a:t>
            </a:r>
            <a:r>
              <a:rPr lang="en-US" altLang="zh-CN" sz="1000" dirty="0"/>
              <a:t> channel component has been estimated, we remove its influence for next iteration in step 5. Finally, after the supports of all components have been detected, we can obtain the total support of beamspace channel in step 7. </a:t>
            </a:r>
            <a:endParaRPr lang="en-US" altLang="zh-CN" dirty="0" smtClean="0"/>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13</a:t>
            </a:fld>
            <a:endParaRPr lang="en-US" altLang="zh-CN"/>
          </a:p>
        </p:txBody>
      </p:sp>
    </p:spTree>
    <p:extLst>
      <p:ext uri="{BB962C8B-B14F-4D97-AF65-F5344CB8AC3E}">
        <p14:creationId xmlns:p14="http://schemas.microsoft.com/office/powerpoint/2010/main" val="3875124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r>
              <a:rPr lang="en-US" altLang="zh-CN" dirty="0" smtClean="0"/>
              <a:t>Next,</a:t>
            </a:r>
            <a:r>
              <a:rPr lang="en-US" altLang="zh-CN" baseline="0" dirty="0" smtClean="0"/>
              <a:t> we analysis the performance of our scheme. </a:t>
            </a:r>
            <a:endParaRPr lang="zh-CN" altLang="en-US" dirty="0" smtClean="0"/>
          </a:p>
        </p:txBody>
      </p:sp>
      <p:sp>
        <p:nvSpPr>
          <p:cNvPr id="41988" name="灯片编号占位符 3"/>
          <p:cNvSpPr>
            <a:spLocks noGrp="1"/>
          </p:cNvSpPr>
          <p:nvPr>
            <p:ph type="sldNum" sz="quarter" idx="5"/>
          </p:nvPr>
        </p:nvSpPr>
        <p:spPr>
          <a:noFill/>
        </p:spPr>
        <p:txBody>
          <a:bodyPr/>
          <a:lstStyle/>
          <a:p>
            <a:fld id="{55CD8F09-0A7E-41F5-A822-A8181AE32097}" type="slidenum">
              <a:rPr lang="zh-CN" altLang="en-US" smtClean="0">
                <a:ea typeface="宋体" pitchFamily="2" charset="-122"/>
              </a:rPr>
              <a:pPr/>
              <a:t>14</a:t>
            </a:fld>
            <a:endParaRPr lang="en-US" altLang="zh-CN" smtClean="0">
              <a:ea typeface="宋体" pitchFamily="2" charset="-122"/>
            </a:endParaRPr>
          </a:p>
        </p:txBody>
      </p:sp>
    </p:spTree>
    <p:extLst>
      <p:ext uri="{BB962C8B-B14F-4D97-AF65-F5344CB8AC3E}">
        <p14:creationId xmlns:p14="http://schemas.microsoft.com/office/powerpoint/2010/main" val="426069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b="0" dirty="0" smtClean="0"/>
              <a:t>（可不讲）</a:t>
            </a:r>
            <a:r>
              <a:rPr lang="en-US" altLang="zh-CN" b="0" dirty="0" smtClean="0"/>
              <a:t>In</a:t>
            </a:r>
            <a:r>
              <a:rPr lang="en-US" altLang="zh-CN" b="0" baseline="0" dirty="0" smtClean="0"/>
              <a:t> lemma 3, we prove the lower-bound of the probability that the position of the strongest element is correctly estimated. It shows that when the power of nonzero element is small, the probability for correct estimation will decrease. In</a:t>
            </a:r>
            <a:r>
              <a:rPr lang="en-US" altLang="zh-CN" sz="1000" dirty="0"/>
              <a:t> classical CS algorithms, all the positions of nonzero elements are estimated in an iterative procedure, which may be inaccurate, especially for the element whose power is not strong enough. By contrast, in our algorithm, we only estimate the position of the strongest element, and directly obtain the accurate support with higher probability as illustrated in this figure. </a:t>
            </a:r>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15</a:t>
            </a:fld>
            <a:endParaRPr lang="en-US" altLang="zh-CN"/>
          </a:p>
        </p:txBody>
      </p:sp>
    </p:spTree>
    <p:extLst>
      <p:ext uri="{BB962C8B-B14F-4D97-AF65-F5344CB8AC3E}">
        <p14:creationId xmlns:p14="http://schemas.microsoft.com/office/powerpoint/2010/main" val="1790640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r>
              <a:rPr lang="en-US" altLang="zh-CN" dirty="0" smtClean="0"/>
              <a:t>Next</a:t>
            </a:r>
            <a:r>
              <a:rPr lang="en-US" altLang="zh-CN" baseline="0" dirty="0" smtClean="0"/>
              <a:t>, we provide simulation results to verify the performance of our scheme. </a:t>
            </a:r>
            <a:endParaRPr lang="zh-CN" altLang="en-US" dirty="0" smtClean="0"/>
          </a:p>
        </p:txBody>
      </p:sp>
      <p:sp>
        <p:nvSpPr>
          <p:cNvPr id="41988" name="灯片编号占位符 3"/>
          <p:cNvSpPr>
            <a:spLocks noGrp="1"/>
          </p:cNvSpPr>
          <p:nvPr>
            <p:ph type="sldNum" sz="quarter" idx="5"/>
          </p:nvPr>
        </p:nvSpPr>
        <p:spPr>
          <a:noFill/>
        </p:spPr>
        <p:txBody>
          <a:bodyPr/>
          <a:lstStyle/>
          <a:p>
            <a:fld id="{55CD8F09-0A7E-41F5-A822-A8181AE32097}" type="slidenum">
              <a:rPr lang="zh-CN" altLang="en-US" smtClean="0">
                <a:ea typeface="宋体" pitchFamily="2" charset="-122"/>
              </a:rPr>
              <a:pPr/>
              <a:t>16</a:t>
            </a:fld>
            <a:endParaRPr lang="en-US" altLang="zh-CN" smtClean="0">
              <a:ea typeface="宋体" pitchFamily="2" charset="-122"/>
            </a:endParaRPr>
          </a:p>
        </p:txBody>
      </p:sp>
    </p:spTree>
    <p:extLst>
      <p:ext uri="{BB962C8B-B14F-4D97-AF65-F5344CB8AC3E}">
        <p14:creationId xmlns:p14="http://schemas.microsoft.com/office/powerpoint/2010/main" val="2975795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a:t>
            </a:r>
            <a:r>
              <a:rPr lang="en-US" altLang="zh-CN" baseline="0" dirty="0" smtClean="0"/>
              <a:t> simulation parameters are set as follows. The BS employs a lens antenna array with 256 elements to serve 16 users. The number of RF chains is also set as 16. The instants for pilot transmission is 96. After the beamspace channel has been estimated, we use interference-aware beam selection and zero forcing precoding for data transmission. The channel is generated following the </a:t>
            </a:r>
            <a:r>
              <a:rPr lang="en-US" altLang="zh-CN" baseline="0" dirty="0" err="1" smtClean="0"/>
              <a:t>Saleh</a:t>
            </a:r>
            <a:r>
              <a:rPr lang="en-US" altLang="zh-CN" baseline="0" dirty="0" smtClean="0"/>
              <a:t>-Valenzuela multipath model, where we assume one </a:t>
            </a:r>
            <a:r>
              <a:rPr lang="en-US" altLang="zh-CN" baseline="0" dirty="0" err="1" smtClean="0"/>
              <a:t>LoS</a:t>
            </a:r>
            <a:r>
              <a:rPr lang="en-US" altLang="zh-CN" baseline="0" dirty="0" smtClean="0"/>
              <a:t> path and two </a:t>
            </a:r>
            <a:r>
              <a:rPr lang="en-US" altLang="zh-CN" baseline="0" dirty="0" err="1" smtClean="0"/>
              <a:t>NLoS</a:t>
            </a:r>
            <a:r>
              <a:rPr lang="en-US" altLang="zh-CN" baseline="0" dirty="0" smtClean="0"/>
              <a:t> paths. </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17</a:t>
            </a:fld>
            <a:endParaRPr lang="en-US" altLang="zh-CN"/>
          </a:p>
        </p:txBody>
      </p:sp>
    </p:spTree>
    <p:extLst>
      <p:ext uri="{BB962C8B-B14F-4D97-AF65-F5344CB8AC3E}">
        <p14:creationId xmlns:p14="http://schemas.microsoft.com/office/powerpoint/2010/main" val="3886416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a:t>
            </a:r>
            <a:r>
              <a:rPr lang="en-US" altLang="zh-CN" baseline="0" dirty="0" smtClean="0"/>
              <a:t> figure in the left hand shows the MSE performance comparison, where the blue line is the conventional OMP channel estimation and red line is our scheme. We can observe that our scheme performs better, specially in the low SNR region. The figure in the right hand shows the sum-rate performance of beam selection with different channels, where green line is OMP and red line is our scheme. We can see that our scheme can accurately estimate the beamspace channel. Finally, it is worth pointing out that by using the idea of compressive sensing, the pilot overhead of our scheme is also low. </a:t>
            </a:r>
            <a:endParaRPr lang="zh-CN" altLang="en-US" dirty="0"/>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18</a:t>
            </a:fld>
            <a:endParaRPr lang="en-US" altLang="zh-CN"/>
          </a:p>
        </p:txBody>
      </p:sp>
    </p:spTree>
    <p:extLst>
      <p:ext uri="{BB962C8B-B14F-4D97-AF65-F5344CB8AC3E}">
        <p14:creationId xmlns:p14="http://schemas.microsoft.com/office/powerpoint/2010/main" val="531584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r>
              <a:rPr lang="en-US" altLang="zh-CN" dirty="0" smtClean="0"/>
              <a:t>Finally,</a:t>
            </a:r>
            <a:r>
              <a:rPr lang="en-US" altLang="zh-CN" baseline="0" dirty="0" smtClean="0"/>
              <a:t> we make a brief summary of our paper. </a:t>
            </a:r>
            <a:endParaRPr lang="zh-CN" altLang="en-US" dirty="0" smtClean="0"/>
          </a:p>
        </p:txBody>
      </p:sp>
      <p:sp>
        <p:nvSpPr>
          <p:cNvPr id="41988" name="灯片编号占位符 3"/>
          <p:cNvSpPr>
            <a:spLocks noGrp="1"/>
          </p:cNvSpPr>
          <p:nvPr>
            <p:ph type="sldNum" sz="quarter" idx="5"/>
          </p:nvPr>
        </p:nvSpPr>
        <p:spPr>
          <a:noFill/>
        </p:spPr>
        <p:txBody>
          <a:bodyPr/>
          <a:lstStyle/>
          <a:p>
            <a:fld id="{55CD8F09-0A7E-41F5-A822-A8181AE32097}" type="slidenum">
              <a:rPr lang="zh-CN" altLang="en-US" smtClean="0">
                <a:ea typeface="宋体" pitchFamily="2" charset="-122"/>
              </a:rPr>
              <a:pPr/>
              <a:t>19</a:t>
            </a:fld>
            <a:endParaRPr lang="en-US" altLang="zh-CN" smtClean="0">
              <a:ea typeface="宋体" pitchFamily="2" charset="-122"/>
            </a:endParaRPr>
          </a:p>
        </p:txBody>
      </p:sp>
    </p:spTree>
    <p:extLst>
      <p:ext uri="{BB962C8B-B14F-4D97-AF65-F5344CB8AC3E}">
        <p14:creationId xmlns:p14="http://schemas.microsoft.com/office/powerpoint/2010/main" val="2091424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r>
              <a:rPr lang="en-US" altLang="zh-CN" dirty="0" smtClean="0"/>
              <a:t>This</a:t>
            </a:r>
            <a:r>
              <a:rPr lang="en-US" altLang="zh-CN" baseline="0" dirty="0" smtClean="0"/>
              <a:t> presentation includes 5 parts. At the beginning, let’s look at the technical background and motivation of this work.</a:t>
            </a:r>
            <a:endParaRPr lang="zh-CN" altLang="en-US" dirty="0" smtClean="0"/>
          </a:p>
        </p:txBody>
      </p:sp>
      <p:sp>
        <p:nvSpPr>
          <p:cNvPr id="41988" name="灯片编号占位符 3"/>
          <p:cNvSpPr>
            <a:spLocks noGrp="1"/>
          </p:cNvSpPr>
          <p:nvPr>
            <p:ph type="sldNum" sz="quarter" idx="5"/>
          </p:nvPr>
        </p:nvSpPr>
        <p:spPr>
          <a:noFill/>
        </p:spPr>
        <p:txBody>
          <a:bodyPr/>
          <a:lstStyle/>
          <a:p>
            <a:fld id="{55CD8F09-0A7E-41F5-A822-A8181AE32097}" type="slidenum">
              <a:rPr lang="zh-CN" altLang="en-US" smtClean="0">
                <a:ea typeface="宋体" pitchFamily="2" charset="-122"/>
              </a:rPr>
              <a:pPr/>
              <a:t>2</a:t>
            </a:fld>
            <a:endParaRPr lang="en-US" altLang="zh-CN" smtClean="0">
              <a:ea typeface="宋体" pitchFamily="2" charset="-122"/>
            </a:endParaRPr>
          </a:p>
        </p:txBody>
      </p:sp>
    </p:spTree>
    <p:extLst>
      <p:ext uri="{BB962C8B-B14F-4D97-AF65-F5344CB8AC3E}">
        <p14:creationId xmlns:p14="http://schemas.microsoft.com/office/powerpoint/2010/main" val="3346103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contribution</a:t>
            </a:r>
            <a:r>
              <a:rPr lang="en-US" altLang="zh-CN" baseline="0" dirty="0" smtClean="0"/>
              <a:t>s of this paper can be summarized as follows: firstly, we…; secondly, we…; finally, we…. It is shown that our scheme can achieve satisfying accuracy with low pilot overhead, even in the low SNR region. Moreover, with our scheme, beam selection can achieve the near-optimal sum-rate performance with much lower energy consumption. </a:t>
            </a:r>
            <a:endParaRPr lang="zh-CN" altLang="en-US" dirty="0"/>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20</a:t>
            </a:fld>
            <a:endParaRPr lang="en-US" altLang="zh-CN"/>
          </a:p>
        </p:txBody>
      </p:sp>
    </p:spTree>
    <p:extLst>
      <p:ext uri="{BB962C8B-B14F-4D97-AF65-F5344CB8AC3E}">
        <p14:creationId xmlns:p14="http://schemas.microsoft.com/office/powerpoint/2010/main" val="3350255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As we can see from</a:t>
            </a:r>
            <a:r>
              <a:rPr lang="en-US" altLang="zh-CN" baseline="0" dirty="0" smtClean="0"/>
              <a:t> the figure, there are three special properties of mmWave. The first one is the high frequency </a:t>
            </a:r>
            <a:r>
              <a:rPr lang="en-US" altLang="zh-CN" sz="1000" dirty="0"/>
              <a:t>around and above 30GHz, where the spectrum is less crowded, so we can provide much larger bandwidth for communication, e.g., the bandwidth can be increased from 20MHz to 2GHz, 100 times larger. The second property is the short wavelength, which enables a large antenna array to be arranged in a small area. That means we can achieve higher array gain and multiplexing gain to significantly improve the spectral efficiency. The last property is the serious path-loss, which can efficiently avoid multi-cell interference, which is attractive for the dense deployment of small cells. In conclusion, mmWave massive MIMO is able to combine the roadmaps of 5G in an unified way to achieve 1000 times capacity increase in the future.</a:t>
            </a:r>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3</a:t>
            </a:fld>
            <a:endParaRPr lang="en-US" altLang="zh-CN"/>
          </a:p>
        </p:txBody>
      </p:sp>
    </p:spTree>
    <p:extLst>
      <p:ext uri="{BB962C8B-B14F-4D97-AF65-F5344CB8AC3E}">
        <p14:creationId xmlns:p14="http://schemas.microsoft.com/office/powerpoint/2010/main" val="1960406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000" dirty="0"/>
              <a:t>However, realizing mmWave massive MIMO in practice is not a trivial task. One key challenge is that each antenna in MIMO systems usually requires one dedicated RF chain including high-speed ADC, power amplifier, etc. This results in unaffordable hardware cost and energy consumption in mmWave massive MIMO systems, as the number of antennas becomes huge and the energy consumption of RF chain in </a:t>
            </a:r>
            <a:r>
              <a:rPr lang="en-US" altLang="zh-CN" sz="1000" dirty="0" err="1"/>
              <a:t>mmWave</a:t>
            </a:r>
            <a:r>
              <a:rPr lang="en-US" altLang="zh-CN" sz="1000" dirty="0"/>
              <a:t> band is high. For example, at 60 GHz, one RF chain will consume 250 </a:t>
            </a:r>
            <a:r>
              <a:rPr lang="en-US" altLang="zh-CN" sz="1000" dirty="0" err="1"/>
              <a:t>mW</a:t>
            </a:r>
            <a:r>
              <a:rPr lang="en-US" altLang="zh-CN" sz="1000" dirty="0"/>
              <a:t>. If we consider a mmWave massive MIMO base station (BS) with 256 antennas, the RF chains will consume 64 Watts, which is much higher than the total power consumption of current 4G micro-cell BS. This problem is considered as “the death of 5G” by some experts. Therefore, it is urgent for us to find out an efficient solution to reduce the number of required RF chains.</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4</a:t>
            </a:fld>
            <a:endParaRPr lang="en-US" altLang="zh-CN"/>
          </a:p>
        </p:txBody>
      </p:sp>
    </p:spTree>
    <p:extLst>
      <p:ext uri="{BB962C8B-B14F-4D97-AF65-F5344CB8AC3E}">
        <p14:creationId xmlns:p14="http://schemas.microsoft.com/office/powerpoint/2010/main" val="2522442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000" dirty="0"/>
              <a:t>To solve this problem, beamspace MIMO with lens antenna array has been recently proposed. By using the lens antenna array, beamspace MIMO can transform the conventional spatial channel into beamspace channel by concentrating the signals from different directions (beams) on different antennas. Since the scattering at mmWave frequencies is not rich, the number of effective prorogation paths is quite limited, which means we have only a small number of beams. Therefore, the beamspace channel is sparse in nature, and we can select a small number of dominant beams to significantly reduce the dimension of MIMO system and thus the number of RF chains without obvious performance loss.</a:t>
            </a:r>
            <a:endParaRPr lang="en-US" altLang="zh-CN" dirty="0" smtClean="0"/>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5</a:t>
            </a:fld>
            <a:endParaRPr lang="en-US" altLang="zh-CN"/>
          </a:p>
        </p:txBody>
      </p:sp>
    </p:spTree>
    <p:extLst>
      <p:ext uri="{BB962C8B-B14F-4D97-AF65-F5344CB8AC3E}">
        <p14:creationId xmlns:p14="http://schemas.microsoft.com/office/powerpoint/2010/main" val="2720252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defTabSz="795894">
              <a:defRPr/>
            </a:pPr>
            <a:r>
              <a:rPr lang="en-US" altLang="zh-CN" dirty="0" smtClean="0"/>
              <a:t>In this</a:t>
            </a:r>
            <a:r>
              <a:rPr lang="en-US" altLang="zh-CN" baseline="0" dirty="0" smtClean="0"/>
              <a:t> slide, we give some figures to explain beamspace MIMO more clearly. The figure in the top left corner is the prototype of beamspace MIMO built by Nokia. The figure in the top right corner shows the concentrating function of lens. The figure in the </a:t>
            </a:r>
            <a:r>
              <a:rPr lang="en-US" altLang="zh-CN" dirty="0" smtClean="0"/>
              <a:t>bottom left corner is the power distribution</a:t>
            </a:r>
            <a:r>
              <a:rPr lang="en-US" altLang="zh-CN" baseline="0" dirty="0" smtClean="0"/>
              <a:t> of the traditional spatial channel, while the last figure is the one of the beamspace channel. Obviously, with the help of lens antenna array, the beamspace channel becomes sparse. </a:t>
            </a:r>
            <a:endParaRPr lang="en-US" altLang="zh-CN" dirty="0" smtClean="0"/>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6</a:t>
            </a:fld>
            <a:endParaRPr lang="en-US" altLang="zh-CN"/>
          </a:p>
        </p:txBody>
      </p:sp>
    </p:spTree>
    <p:extLst>
      <p:ext uri="{BB962C8B-B14F-4D97-AF65-F5344CB8AC3E}">
        <p14:creationId xmlns:p14="http://schemas.microsoft.com/office/powerpoint/2010/main" val="3295696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lvl="1" defTabSz="795894">
              <a:defRPr/>
            </a:pPr>
            <a:r>
              <a:rPr lang="en-US" altLang="zh-CN" sz="1000" dirty="0">
                <a:cs typeface="宋体" charset="0"/>
              </a:rPr>
              <a:t>Nevertheless, although beamspace MIMO can reduce the number of RF chains via beam selection as shown in this figure, we still need to acquire the information of beamspace channel of large size. This is a challenging task, since the number of RF chains is limited, which means that we cannot sample the signals on all antennas simultaneously and the pilot overhead will be unaffordable. Moreover, as the hardware architecture are quite different with hybrid precoding architecture, </a:t>
            </a:r>
            <a:r>
              <a:rPr lang="en-US" altLang="zh-CN" sz="1700" kern="0" dirty="0">
                <a:solidFill>
                  <a:srgbClr val="000000"/>
                </a:solidFill>
                <a:cs typeface="Times New Roman" pitchFamily="18" charset="0"/>
                <a:sym typeface="Wingdings" pitchFamily="2" charset="2"/>
              </a:rPr>
              <a:t>most of the existing channel estimation schemes designed for hybrid precoding cannot be used. Above all, we need to design a new beamspace channel scheme with low pilot overhead.</a:t>
            </a:r>
            <a:endParaRPr lang="en-US" altLang="zh-CN" sz="1700" b="1" kern="0" dirty="0">
              <a:solidFill>
                <a:srgbClr val="FF0000"/>
              </a:solidFill>
              <a:cs typeface="Times New Roman" pitchFamily="18" charset="0"/>
              <a:sym typeface="Wingdings" pitchFamily="2" charset="2"/>
            </a:endParaRPr>
          </a:p>
          <a:p>
            <a:pPr defTabSz="795894">
              <a:defRPr/>
            </a:pPr>
            <a:endParaRPr lang="zh-CN" altLang="en-US" dirty="0"/>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7</a:t>
            </a:fld>
            <a:endParaRPr lang="en-US" altLang="zh-CN"/>
          </a:p>
        </p:txBody>
      </p:sp>
    </p:spTree>
    <p:extLst>
      <p:ext uri="{BB962C8B-B14F-4D97-AF65-F5344CB8AC3E}">
        <p14:creationId xmlns:p14="http://schemas.microsoft.com/office/powerpoint/2010/main" val="822074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r>
              <a:rPr lang="en-US" altLang="zh-CN" dirty="0" smtClean="0"/>
              <a:t>To</a:t>
            </a:r>
            <a:r>
              <a:rPr lang="en-US" altLang="zh-CN" baseline="0" dirty="0" smtClean="0"/>
              <a:t> achieve the goal, in this paper, we propose a support detection based beamspace channel estimation scheme, which will be introduced in detail next.</a:t>
            </a:r>
            <a:endParaRPr lang="zh-CN" altLang="en-US" dirty="0"/>
          </a:p>
        </p:txBody>
      </p:sp>
      <p:sp>
        <p:nvSpPr>
          <p:cNvPr id="41988" name="灯片编号占位符 3"/>
          <p:cNvSpPr>
            <a:spLocks noGrp="1"/>
          </p:cNvSpPr>
          <p:nvPr>
            <p:ph type="sldNum" sz="quarter" idx="5"/>
          </p:nvPr>
        </p:nvSpPr>
        <p:spPr>
          <a:noFill/>
        </p:spPr>
        <p:txBody>
          <a:bodyPr/>
          <a:lstStyle/>
          <a:p>
            <a:fld id="{55CD8F09-0A7E-41F5-A822-A8181AE32097}" type="slidenum">
              <a:rPr lang="zh-CN" altLang="en-US" smtClean="0">
                <a:ea typeface="宋体" pitchFamily="2" charset="-122"/>
              </a:rPr>
              <a:pPr/>
              <a:t>8</a:t>
            </a:fld>
            <a:endParaRPr lang="en-US" altLang="zh-CN" smtClean="0">
              <a:ea typeface="宋体" pitchFamily="2" charset="-122"/>
            </a:endParaRPr>
          </a:p>
        </p:txBody>
      </p:sp>
    </p:spTree>
    <p:extLst>
      <p:ext uri="{BB962C8B-B14F-4D97-AF65-F5344CB8AC3E}">
        <p14:creationId xmlns:p14="http://schemas.microsoft.com/office/powerpoint/2010/main" val="3609822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lvl="1" defTabSz="795894">
              <a:defRPr/>
            </a:pPr>
            <a:r>
              <a:rPr lang="en-US" altLang="zh-CN" dirty="0" smtClean="0"/>
              <a:t>We</a:t>
            </a:r>
            <a:r>
              <a:rPr lang="en-US" altLang="zh-CN" baseline="0" dirty="0" smtClean="0"/>
              <a:t> first review the procedure of channel estimation in TDD model. In summary, all the users need to transmit mutual orthogonal pilot sequences to base station overhead Q instants, as shown in the first equation. Here we assume Q can be divided into M blocks. During the </a:t>
            </a:r>
            <a:r>
              <a:rPr lang="en-US" altLang="zh-CN" baseline="0" dirty="0" err="1" smtClean="0"/>
              <a:t>mth</a:t>
            </a:r>
            <a:r>
              <a:rPr lang="en-US" altLang="zh-CN" baseline="0" dirty="0" smtClean="0"/>
              <a:t> block, the base station employs a combiner W to combine the received pilot signals like the second equation. If we only focus on the user k, then the channel measurements can be presented by this equation. It is worth pointing out that if we use traditional selecting network to design the combiner, each row of W will have one and only one nonzero element. This means that when Q is larger than N, the measurement vector </a:t>
            </a:r>
            <a:r>
              <a:rPr lang="en-US" altLang="zh-CN" baseline="0" dirty="0" err="1" smtClean="0"/>
              <a:t>z_k_bar</a:t>
            </a:r>
            <a:r>
              <a:rPr lang="en-US" altLang="zh-CN" baseline="0" dirty="0" smtClean="0"/>
              <a:t> cannot contain the complete information of the channel. In this case, the pilot overhead will be unaffordable.</a:t>
            </a:r>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9</a:t>
            </a:fld>
            <a:endParaRPr lang="en-US" altLang="zh-CN"/>
          </a:p>
        </p:txBody>
      </p:sp>
    </p:spTree>
    <p:extLst>
      <p:ext uri="{BB962C8B-B14F-4D97-AF65-F5344CB8AC3E}">
        <p14:creationId xmlns:p14="http://schemas.microsoft.com/office/powerpoint/2010/main" val="1219202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382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248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15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52400" y="228600"/>
            <a:ext cx="8763000" cy="6858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152400" y="1371600"/>
            <a:ext cx="8686800" cy="47244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
          <p:cNvSpPr>
            <a:spLocks noGrp="1" noChangeArrowheads="1"/>
          </p:cNvSpPr>
          <p:nvPr>
            <p:ph type="sldNum" sz="quarter" idx="10"/>
          </p:nvPr>
        </p:nvSpPr>
        <p:spPr>
          <a:xfrm>
            <a:off x="-76200" y="0"/>
            <a:ext cx="587375" cy="336550"/>
          </a:xfrm>
          <a:prstGeom prst="rect">
            <a:avLst/>
          </a:prstGeom>
          <a:ln/>
        </p:spPr>
        <p:txBody>
          <a:bodyPr/>
          <a:lstStyle>
            <a:lvl1pPr>
              <a:defRPr/>
            </a:lvl1pPr>
          </a:lstStyle>
          <a:p>
            <a:pPr>
              <a:defRPr/>
            </a:pPr>
            <a:fld id="{72BA53E8-D97E-4F06-89E3-17B33E09E201}" type="slidenum">
              <a:rPr lang="zh-CN" altLang="en-US"/>
              <a:pPr>
                <a:defRPr/>
              </a:pPr>
              <a:t>‹#›</a:t>
            </a:fld>
            <a:endParaRPr lang="en-US" altLang="zh-CN"/>
          </a:p>
        </p:txBody>
      </p:sp>
    </p:spTree>
    <p:extLst>
      <p:ext uri="{BB962C8B-B14F-4D97-AF65-F5344CB8AC3E}">
        <p14:creationId xmlns:p14="http://schemas.microsoft.com/office/powerpoint/2010/main" val="3880359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4" name="Picture 12"/>
          <p:cNvPicPr>
            <a:picLocks noChangeAspect="1" noChangeArrowheads="1"/>
          </p:cNvPicPr>
          <p:nvPr userDrawn="1"/>
        </p:nvPicPr>
        <p:blipFill>
          <a:blip r:embed="rId2" cstate="print"/>
          <a:srcRect/>
          <a:stretch>
            <a:fillRect/>
          </a:stretch>
        </p:blipFill>
        <p:spPr bwMode="auto">
          <a:xfrm>
            <a:off x="0" y="0"/>
            <a:ext cx="9144000" cy="3581400"/>
          </a:xfrm>
          <a:prstGeom prst="rect">
            <a:avLst/>
          </a:prstGeom>
          <a:noFill/>
          <a:ln w="9525">
            <a:noFill/>
            <a:miter lim="800000"/>
            <a:headEnd/>
            <a:tailEnd/>
          </a:ln>
        </p:spPr>
      </p:pic>
      <p:sp>
        <p:nvSpPr>
          <p:cNvPr id="5" name="Rectangle 7"/>
          <p:cNvSpPr>
            <a:spLocks noChangeArrowheads="1"/>
          </p:cNvSpPr>
          <p:nvPr/>
        </p:nvSpPr>
        <p:spPr bwMode="auto">
          <a:xfrm>
            <a:off x="152400" y="1143000"/>
            <a:ext cx="8839200" cy="76200"/>
          </a:xfrm>
          <a:prstGeom prst="rect">
            <a:avLst/>
          </a:prstGeom>
          <a:solidFill>
            <a:srgbClr val="000080"/>
          </a:solidFill>
          <a:ln>
            <a:noFill/>
          </a:ln>
          <a:extLst/>
        </p:spPr>
        <p:txBody>
          <a:bodyPr wrap="none"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44035" name="Rectangle 3"/>
          <p:cNvSpPr>
            <a:spLocks noGrp="1" noChangeArrowheads="1"/>
          </p:cNvSpPr>
          <p:nvPr>
            <p:ph type="subTitle" idx="1"/>
          </p:nvPr>
        </p:nvSpPr>
        <p:spPr>
          <a:xfrm>
            <a:off x="990600" y="3733800"/>
            <a:ext cx="7391400" cy="1219200"/>
          </a:xfrm>
          <a:prstGeom prst="rect">
            <a:avLst/>
          </a:prstGeom>
        </p:spPr>
        <p:txBody>
          <a:bodyPr anchor="b"/>
          <a:lstStyle>
            <a:lvl1pPr marL="0" indent="0" algn="ctr">
              <a:buFont typeface="Wingdings" pitchFamily="2" charset="2"/>
              <a:buNone/>
              <a:defRPr/>
            </a:lvl1pPr>
          </a:lstStyle>
          <a:p>
            <a:r>
              <a:rPr lang="en-US" altLang="zh-CN"/>
              <a:t>Click to edit Master subtitle style</a:t>
            </a:r>
          </a:p>
        </p:txBody>
      </p:sp>
      <p:sp>
        <p:nvSpPr>
          <p:cNvPr id="44037" name="Rectangle 5"/>
          <p:cNvSpPr>
            <a:spLocks noGrp="1" noChangeArrowheads="1"/>
          </p:cNvSpPr>
          <p:nvPr>
            <p:ph type="ctrTitle" sz="quarter"/>
          </p:nvPr>
        </p:nvSpPr>
        <p:spPr>
          <a:xfrm>
            <a:off x="990600" y="1981200"/>
            <a:ext cx="7391400" cy="1143000"/>
          </a:xfrm>
          <a:prstGeom prst="rect">
            <a:avLst/>
          </a:prstGeom>
        </p:spPr>
        <p:txBody>
          <a:bodyPr anchor="ctr"/>
          <a:lstStyle>
            <a:lvl1pPr algn="ctr">
              <a:defRPr/>
            </a:lvl1pPr>
          </a:lstStyle>
          <a:p>
            <a:r>
              <a:rPr lang="en-US" altLang="zh-CN"/>
              <a:t>Click to edit Master title style</a:t>
            </a:r>
          </a:p>
        </p:txBody>
      </p:sp>
      <p:sp>
        <p:nvSpPr>
          <p:cNvPr id="6" name="Rectangle 4"/>
          <p:cNvSpPr>
            <a:spLocks noGrp="1" noChangeArrowheads="1"/>
          </p:cNvSpPr>
          <p:nvPr>
            <p:ph type="dt" sz="quarter" idx="10"/>
          </p:nvPr>
        </p:nvSpPr>
        <p:spPr bwMode="auto">
          <a:xfrm>
            <a:off x="7239000" y="6553200"/>
            <a:ext cx="1905000" cy="304800"/>
          </a:xfrm>
          <a:prstGeom prst="rect">
            <a:avLst/>
          </a:prstGeom>
          <a:ln>
            <a:miter lim="800000"/>
            <a:headEnd/>
            <a:tailEnd/>
          </a:ln>
        </p:spPr>
        <p:txBody>
          <a:bodyPr vert="horz" wrap="square" lIns="91440" tIns="45720" rIns="91440" bIns="45720" numCol="1" anchor="b" anchorCtr="0" compatLnSpc="1">
            <a:prstTxWarp prst="textNoShape">
              <a:avLst/>
            </a:prstTxWarp>
            <a:spAutoFit/>
          </a:bodyPr>
          <a:lstStyle>
            <a:lvl1pPr algn="r" eaLnBrk="1" hangingPunct="1">
              <a:defRPr sz="1400">
                <a:solidFill>
                  <a:srgbClr val="000000"/>
                </a:solidFill>
                <a:latin typeface="Arial" charset="0"/>
                <a:ea typeface="宋体" pitchFamily="2" charset="-122"/>
              </a:defRPr>
            </a:lvl1pPr>
          </a:lstStyle>
          <a:p>
            <a:pPr>
              <a:defRPr/>
            </a:pPr>
            <a:endParaRPr lang="en-US" altLang="zh-CN"/>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8"/>
          <p:cNvSpPr>
            <a:spLocks noChangeArrowheads="1"/>
          </p:cNvSpPr>
          <p:nvPr/>
        </p:nvSpPr>
        <p:spPr bwMode="auto">
          <a:xfrm flipV="1">
            <a:off x="176213" y="1066800"/>
            <a:ext cx="8763000" cy="76200"/>
          </a:xfrm>
          <a:prstGeom prst="rect">
            <a:avLst/>
          </a:prstGeom>
          <a:solidFill>
            <a:srgbClr val="000080"/>
          </a:solidFill>
          <a:ln>
            <a:noFill/>
          </a:ln>
          <a:extLst/>
        </p:spPr>
        <p:txBody>
          <a:bodyPr wrap="none"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defRPr/>
            </a:pPr>
            <a:endParaRPr lang="zh-CN" altLang="en-US" smtClean="0">
              <a:cs typeface="+mn-cs"/>
            </a:endParaRPr>
          </a:p>
        </p:txBody>
      </p:sp>
      <p:sp>
        <p:nvSpPr>
          <p:cNvPr id="2051" name="Rectangle 9"/>
          <p:cNvSpPr>
            <a:spLocks noChangeArrowheads="1"/>
          </p:cNvSpPr>
          <p:nvPr/>
        </p:nvSpPr>
        <p:spPr bwMode="auto">
          <a:xfrm flipV="1">
            <a:off x="152400" y="6570663"/>
            <a:ext cx="8763000" cy="1587"/>
          </a:xfrm>
          <a:prstGeom prst="rect">
            <a:avLst/>
          </a:prstGeom>
          <a:solidFill>
            <a:srgbClr val="000080"/>
          </a:solidFill>
          <a:ln w="0">
            <a:solidFill>
              <a:schemeClr val="tx1"/>
            </a:solidFill>
            <a:miter lim="800000"/>
            <a:headEnd/>
            <a:tailEnd/>
          </a:ln>
        </p:spPr>
        <p:txBody>
          <a:bodyPr wrap="none"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defRPr/>
            </a:pPr>
            <a:endParaRPr lang="zh-CN" altLang="en-US" smtClean="0">
              <a:cs typeface="+mn-cs"/>
            </a:endParaRPr>
          </a:p>
        </p:txBody>
      </p:sp>
      <p:sp>
        <p:nvSpPr>
          <p:cNvPr id="1028" name="Rectangle 10"/>
          <p:cNvSpPr>
            <a:spLocks noChangeArrowheads="1"/>
          </p:cNvSpPr>
          <p:nvPr/>
        </p:nvSpPr>
        <p:spPr bwMode="auto">
          <a:xfrm>
            <a:off x="7249160" y="658876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0" hangingPunct="0">
              <a:buFont typeface="Arial" charset="0"/>
              <a:buNone/>
            </a:pPr>
            <a:fld id="{5C7F4149-9A57-4248-B233-23949A4AAE77}" type="slidenum">
              <a:rPr lang="zh-CN" altLang="en-US" sz="1400" b="1" smtClean="0">
                <a:solidFill>
                  <a:srgbClr val="333399"/>
                </a:solidFill>
              </a:rPr>
              <a:pPr algn="r" eaLnBrk="0" hangingPunct="0">
                <a:buFont typeface="Arial" charset="0"/>
                <a:buNone/>
              </a:pPr>
              <a:t>‹#›</a:t>
            </a:fld>
            <a:r>
              <a:rPr lang="en-US" altLang="zh-CN" sz="1400" b="1" dirty="0" smtClean="0">
                <a:solidFill>
                  <a:srgbClr val="333399"/>
                </a:solidFill>
              </a:rPr>
              <a:t>/21</a:t>
            </a:r>
            <a:endParaRPr lang="en-US" altLang="zh-CN" sz="1000" dirty="0">
              <a:solidFill>
                <a:srgbClr val="A50021"/>
              </a:solidFill>
            </a:endParaRPr>
          </a:p>
        </p:txBody>
      </p:sp>
      <p:pic>
        <p:nvPicPr>
          <p:cNvPr id="1029" name="Picture 7"/>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0" y="0"/>
            <a:ext cx="9144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8"/>
          <p:cNvSpPr>
            <a:spLocks noChangeArrowheads="1"/>
          </p:cNvSpPr>
          <p:nvPr/>
        </p:nvSpPr>
        <p:spPr bwMode="auto">
          <a:xfrm flipV="1">
            <a:off x="152400" y="1066800"/>
            <a:ext cx="8763000" cy="76200"/>
          </a:xfrm>
          <a:prstGeom prst="rect">
            <a:avLst/>
          </a:prstGeom>
          <a:solidFill>
            <a:srgbClr val="000080"/>
          </a:solidFill>
          <a:ln>
            <a:noFill/>
          </a:ln>
          <a:extLst/>
        </p:spPr>
        <p:txBody>
          <a:bodyPr rot="10800000" wrap="none"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defRPr/>
            </a:pPr>
            <a:endParaRPr lang="zh-CN" altLang="en-US" dirty="0" smtClean="0">
              <a:cs typeface="+mn-cs"/>
            </a:endParaRPr>
          </a:p>
        </p:txBody>
      </p:sp>
      <p:sp>
        <p:nvSpPr>
          <p:cNvPr id="2" name="矩形 1"/>
          <p:cNvSpPr/>
          <p:nvPr userDrawn="1"/>
        </p:nvSpPr>
        <p:spPr>
          <a:xfrm>
            <a:off x="74488" y="6553200"/>
            <a:ext cx="8581832" cy="307777"/>
          </a:xfrm>
          <a:prstGeom prst="rect">
            <a:avLst/>
          </a:prstGeom>
        </p:spPr>
        <p:txBody>
          <a:bodyPr wrap="square">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zh-CN" sz="1400" dirty="0" smtClean="0"/>
              <a:t>Beamspace channel estimation for millimeter-wave massive MIMO systems with</a:t>
            </a:r>
            <a:r>
              <a:rPr lang="en-US" altLang="zh-CN" sz="1400" baseline="0" dirty="0" smtClean="0"/>
              <a:t> </a:t>
            </a:r>
            <a:r>
              <a:rPr lang="en-US" altLang="zh-CN" sz="1400" dirty="0" smtClean="0"/>
              <a:t>lens antenna array</a:t>
            </a:r>
            <a:endParaRPr lang="zh-CN" altLang="en-US" sz="1400" b="0" dirty="0"/>
          </a:p>
        </p:txBody>
      </p:sp>
    </p:spTree>
  </p:cSld>
  <p:clrMap bg1="lt1" tx1="dk1" bg2="lt2" tx2="dk2" accent1="accent1" accent2="accent2" accent3="accent3" accent4="accent4" accent5="accent5" accent6="accent6" hlink="hlink" folHlink="folHlink"/>
  <p:sldLayoutIdLst>
    <p:sldLayoutId id="2147484782" r:id="rId1"/>
    <p:sldLayoutId id="2147484783" r:id="rId2"/>
    <p:sldLayoutId id="2147484784" r:id="rId3"/>
    <p:sldLayoutId id="2147484787" r:id="rId4"/>
    <p:sldLayoutId id="2147484788" r:id="rId5"/>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3600" b="1">
          <a:solidFill>
            <a:srgbClr val="003399"/>
          </a:solidFill>
          <a:latin typeface="+mj-lt"/>
          <a:ea typeface="宋体" charset="0"/>
          <a:cs typeface="宋体" charset="0"/>
        </a:defRPr>
      </a:lvl1pPr>
      <a:lvl2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2pPr>
      <a:lvl3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3pPr>
      <a:lvl4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4pPr>
      <a:lvl5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5pPr>
      <a:lvl6pPr marL="457200" algn="l" rtl="0" eaLnBrk="0" fontAlgn="base" hangingPunct="0">
        <a:lnSpc>
          <a:spcPct val="90000"/>
        </a:lnSpc>
        <a:spcBef>
          <a:spcPct val="0"/>
        </a:spcBef>
        <a:spcAft>
          <a:spcPct val="0"/>
        </a:spcAft>
        <a:defRPr sz="3600" b="1">
          <a:solidFill>
            <a:srgbClr val="003399"/>
          </a:solidFill>
          <a:latin typeface="Arial" pitchFamily="34" charset="0"/>
        </a:defRPr>
      </a:lvl6pPr>
      <a:lvl7pPr marL="914400" algn="l" rtl="0" eaLnBrk="0" fontAlgn="base" hangingPunct="0">
        <a:lnSpc>
          <a:spcPct val="90000"/>
        </a:lnSpc>
        <a:spcBef>
          <a:spcPct val="0"/>
        </a:spcBef>
        <a:spcAft>
          <a:spcPct val="0"/>
        </a:spcAft>
        <a:defRPr sz="3600" b="1">
          <a:solidFill>
            <a:srgbClr val="003399"/>
          </a:solidFill>
          <a:latin typeface="Arial" pitchFamily="34" charset="0"/>
        </a:defRPr>
      </a:lvl7pPr>
      <a:lvl8pPr marL="1371600" algn="l" rtl="0" eaLnBrk="0" fontAlgn="base" hangingPunct="0">
        <a:lnSpc>
          <a:spcPct val="90000"/>
        </a:lnSpc>
        <a:spcBef>
          <a:spcPct val="0"/>
        </a:spcBef>
        <a:spcAft>
          <a:spcPct val="0"/>
        </a:spcAft>
        <a:defRPr sz="3600" b="1">
          <a:solidFill>
            <a:srgbClr val="003399"/>
          </a:solidFill>
          <a:latin typeface="Arial" pitchFamily="34" charset="0"/>
        </a:defRPr>
      </a:lvl8pPr>
      <a:lvl9pPr marL="1828800" algn="l" rtl="0" eaLnBrk="0" fontAlgn="base" hangingPunct="0">
        <a:lnSpc>
          <a:spcPct val="90000"/>
        </a:lnSpc>
        <a:spcBef>
          <a:spcPct val="0"/>
        </a:spcBef>
        <a:spcAft>
          <a:spcPct val="0"/>
        </a:spcAft>
        <a:defRPr sz="3600" b="1">
          <a:solidFill>
            <a:srgbClr val="003399"/>
          </a:solidFill>
          <a:latin typeface="Arial" pitchFamily="34" charset="0"/>
        </a:defRPr>
      </a:lvl9pPr>
    </p:titleStyle>
    <p:bodyStyle>
      <a:lvl1pPr marL="342900" indent="-342900" algn="l" rtl="0" eaLnBrk="0" fontAlgn="base" hangingPunct="0">
        <a:spcBef>
          <a:spcPct val="20000"/>
        </a:spcBef>
        <a:spcAft>
          <a:spcPct val="0"/>
        </a:spcAft>
        <a:buFont typeface="Wingdings" charset="0"/>
        <a:buChar char="l"/>
        <a:defRPr kumimoji="1" sz="2800">
          <a:solidFill>
            <a:srgbClr val="000000"/>
          </a:solidFill>
          <a:latin typeface="+mn-lt"/>
          <a:ea typeface="宋体" charset="0"/>
          <a:cs typeface="宋体" charset="0"/>
        </a:defRPr>
      </a:lvl1pPr>
      <a:lvl2pPr marL="742950" indent="-285750" algn="l" rtl="0" eaLnBrk="0" fontAlgn="base" hangingPunct="0">
        <a:spcBef>
          <a:spcPct val="20000"/>
        </a:spcBef>
        <a:spcAft>
          <a:spcPct val="0"/>
        </a:spcAft>
        <a:buFont typeface="Wingdings" charset="0"/>
        <a:buChar char="–"/>
        <a:defRPr kumimoji="1" sz="2400">
          <a:solidFill>
            <a:srgbClr val="000000"/>
          </a:solidFill>
          <a:latin typeface="+mn-lt"/>
          <a:ea typeface="宋体" charset="0"/>
        </a:defRPr>
      </a:lvl2pPr>
      <a:lvl3pPr marL="1143000" indent="-228600" algn="l" rtl="0" eaLnBrk="0" fontAlgn="base" hangingPunct="0">
        <a:spcBef>
          <a:spcPct val="20000"/>
        </a:spcBef>
        <a:spcAft>
          <a:spcPct val="0"/>
        </a:spcAft>
        <a:buFont typeface="Wingdings" charset="0"/>
        <a:buChar char="l"/>
        <a:defRPr kumimoji="1" sz="2000">
          <a:solidFill>
            <a:srgbClr val="000000"/>
          </a:solidFill>
          <a:latin typeface="+mn-lt"/>
          <a:ea typeface="宋体" charset="0"/>
        </a:defRPr>
      </a:lvl3pPr>
      <a:lvl4pPr marL="1600200" indent="-228600" algn="l" rtl="0" eaLnBrk="0" fontAlgn="base" hangingPunct="0">
        <a:spcBef>
          <a:spcPct val="20000"/>
        </a:spcBef>
        <a:spcAft>
          <a:spcPct val="0"/>
        </a:spcAft>
        <a:buFont typeface="Wingdings" charset="0"/>
        <a:buChar char="–"/>
        <a:defRPr kumimoji="1" sz="2000">
          <a:solidFill>
            <a:srgbClr val="000000"/>
          </a:solidFill>
          <a:latin typeface="+mn-lt"/>
          <a:ea typeface="宋体" charset="0"/>
        </a:defRPr>
      </a:lvl4pPr>
      <a:lvl5pPr marL="2057400" indent="-228600" algn="l" rtl="0" eaLnBrk="0" fontAlgn="base" hangingPunct="0">
        <a:spcBef>
          <a:spcPct val="20000"/>
        </a:spcBef>
        <a:spcAft>
          <a:spcPct val="0"/>
        </a:spcAft>
        <a:buFont typeface="Wingdings" charset="0"/>
        <a:buChar char="l"/>
        <a:defRPr kumimoji="1" sz="2000">
          <a:solidFill>
            <a:srgbClr val="000000"/>
          </a:solidFill>
          <a:latin typeface="+mn-lt"/>
          <a:ea typeface="宋体" charset="0"/>
        </a:defRPr>
      </a:lvl5pPr>
      <a:lvl6pPr marL="2514600" indent="-228600" algn="l" rtl="0" eaLnBrk="0" fontAlgn="base" hangingPunct="0">
        <a:spcBef>
          <a:spcPct val="20000"/>
        </a:spcBef>
        <a:spcAft>
          <a:spcPct val="0"/>
        </a:spcAft>
        <a:buFont typeface="Wingdings" pitchFamily="2" charset="2"/>
        <a:buChar char="l"/>
        <a:defRPr>
          <a:solidFill>
            <a:srgbClr val="000000"/>
          </a:solidFill>
          <a:latin typeface="+mn-lt"/>
        </a:defRPr>
      </a:lvl6pPr>
      <a:lvl7pPr marL="2971800" indent="-228600" algn="l" rtl="0" eaLnBrk="0" fontAlgn="base" hangingPunct="0">
        <a:spcBef>
          <a:spcPct val="20000"/>
        </a:spcBef>
        <a:spcAft>
          <a:spcPct val="0"/>
        </a:spcAft>
        <a:buFont typeface="Wingdings" pitchFamily="2" charset="2"/>
        <a:buChar char="l"/>
        <a:defRPr>
          <a:solidFill>
            <a:srgbClr val="000000"/>
          </a:solidFill>
          <a:latin typeface="+mn-lt"/>
        </a:defRPr>
      </a:lvl7pPr>
      <a:lvl8pPr marL="3429000" indent="-228600" algn="l" rtl="0" eaLnBrk="0" fontAlgn="base" hangingPunct="0">
        <a:spcBef>
          <a:spcPct val="20000"/>
        </a:spcBef>
        <a:spcAft>
          <a:spcPct val="0"/>
        </a:spcAft>
        <a:buFont typeface="Wingdings" pitchFamily="2" charset="2"/>
        <a:buChar char="l"/>
        <a:defRPr>
          <a:solidFill>
            <a:srgbClr val="000000"/>
          </a:solidFill>
          <a:latin typeface="+mn-lt"/>
        </a:defRPr>
      </a:lvl8pPr>
      <a:lvl9pPr marL="3886200" indent="-228600" algn="l" rtl="0" eaLnBrk="0" fontAlgn="base" hangingPunct="0">
        <a:spcBef>
          <a:spcPct val="20000"/>
        </a:spcBef>
        <a:spcAft>
          <a:spcPct val="0"/>
        </a:spcAft>
        <a:buFont typeface="Wingdings" pitchFamily="2" charset="2"/>
        <a:buChar char="l"/>
        <a:defRPr>
          <a:solidFill>
            <a:srgbClr val="000000"/>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oleObject" Target="../embeddings/oleObject21.bin"/><Relationship Id="rId3" Type="http://schemas.openxmlformats.org/officeDocument/2006/relationships/notesSlide" Target="../notesSlides/notesSlide10.xml"/><Relationship Id="rId7" Type="http://schemas.openxmlformats.org/officeDocument/2006/relationships/image" Target="../media/image24.wmf"/><Relationship Id="rId12" Type="http://schemas.openxmlformats.org/officeDocument/2006/relationships/oleObject" Target="../embeddings/oleObject20.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17.bin"/><Relationship Id="rId11" Type="http://schemas.openxmlformats.org/officeDocument/2006/relationships/image" Target="../media/image21.wmf"/><Relationship Id="rId5" Type="http://schemas.openxmlformats.org/officeDocument/2006/relationships/image" Target="../media/image23.e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19.wmf"/><Relationship Id="rId14" Type="http://schemas.openxmlformats.org/officeDocument/2006/relationships/image" Target="../media/image25.e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30.wmf"/><Relationship Id="rId3" Type="http://schemas.openxmlformats.org/officeDocument/2006/relationships/notesSlide" Target="../notesSlides/notesSlide11.xml"/><Relationship Id="rId7" Type="http://schemas.openxmlformats.org/officeDocument/2006/relationships/image" Target="../media/image27.wmf"/><Relationship Id="rId12" Type="http://schemas.openxmlformats.org/officeDocument/2006/relationships/oleObject" Target="../embeddings/oleObject26.bin"/><Relationship Id="rId17" Type="http://schemas.openxmlformats.org/officeDocument/2006/relationships/oleObject" Target="../embeddings/oleObject28.bin"/><Relationship Id="rId2" Type="http://schemas.openxmlformats.org/officeDocument/2006/relationships/slideLayout" Target="../slideLayouts/slideLayout4.xml"/><Relationship Id="rId16" Type="http://schemas.openxmlformats.org/officeDocument/2006/relationships/image" Target="../media/image32.png"/><Relationship Id="rId1" Type="http://schemas.openxmlformats.org/officeDocument/2006/relationships/vmlDrawing" Target="../drawings/vmlDrawing5.vml"/><Relationship Id="rId6" Type="http://schemas.openxmlformats.org/officeDocument/2006/relationships/oleObject" Target="../embeddings/oleObject23.bin"/><Relationship Id="rId11" Type="http://schemas.openxmlformats.org/officeDocument/2006/relationships/image" Target="../media/image29.wmf"/><Relationship Id="rId5" Type="http://schemas.openxmlformats.org/officeDocument/2006/relationships/image" Target="../media/image26.wmf"/><Relationship Id="rId15" Type="http://schemas.openxmlformats.org/officeDocument/2006/relationships/image" Target="../media/image31.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28.wmf"/><Relationship Id="rId14" Type="http://schemas.openxmlformats.org/officeDocument/2006/relationships/oleObject" Target="../embeddings/oleObject27.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35.wmf"/><Relationship Id="rId18" Type="http://schemas.openxmlformats.org/officeDocument/2006/relationships/image" Target="../media/image37.wmf"/><Relationship Id="rId26" Type="http://schemas.openxmlformats.org/officeDocument/2006/relationships/oleObject" Target="../embeddings/oleObject43.bin"/><Relationship Id="rId3" Type="http://schemas.openxmlformats.org/officeDocument/2006/relationships/notesSlide" Target="../notesSlides/notesSlide12.xml"/><Relationship Id="rId21" Type="http://schemas.openxmlformats.org/officeDocument/2006/relationships/oleObject" Target="../embeddings/oleObject39.bin"/><Relationship Id="rId7" Type="http://schemas.openxmlformats.org/officeDocument/2006/relationships/image" Target="../media/image33.wmf"/><Relationship Id="rId12" Type="http://schemas.openxmlformats.org/officeDocument/2006/relationships/oleObject" Target="../embeddings/oleObject34.bin"/><Relationship Id="rId17" Type="http://schemas.openxmlformats.org/officeDocument/2006/relationships/oleObject" Target="../embeddings/oleObject37.bin"/><Relationship Id="rId25" Type="http://schemas.openxmlformats.org/officeDocument/2006/relationships/oleObject" Target="../embeddings/oleObject42.bin"/><Relationship Id="rId2" Type="http://schemas.openxmlformats.org/officeDocument/2006/relationships/slideLayout" Target="../slideLayouts/slideLayout4.xml"/><Relationship Id="rId16" Type="http://schemas.openxmlformats.org/officeDocument/2006/relationships/image" Target="../media/image36.wmf"/><Relationship Id="rId20" Type="http://schemas.openxmlformats.org/officeDocument/2006/relationships/image" Target="../media/image38.emf"/><Relationship Id="rId1" Type="http://schemas.openxmlformats.org/officeDocument/2006/relationships/vmlDrawing" Target="../drawings/vmlDrawing6.vml"/><Relationship Id="rId6" Type="http://schemas.openxmlformats.org/officeDocument/2006/relationships/oleObject" Target="../embeddings/oleObject30.bin"/><Relationship Id="rId11" Type="http://schemas.openxmlformats.org/officeDocument/2006/relationships/image" Target="../media/image34.wmf"/><Relationship Id="rId24" Type="http://schemas.openxmlformats.org/officeDocument/2006/relationships/oleObject" Target="../embeddings/oleObject41.bin"/><Relationship Id="rId5" Type="http://schemas.openxmlformats.org/officeDocument/2006/relationships/image" Target="../media/image29.wmf"/><Relationship Id="rId15" Type="http://schemas.openxmlformats.org/officeDocument/2006/relationships/oleObject" Target="../embeddings/oleObject36.bin"/><Relationship Id="rId23" Type="http://schemas.openxmlformats.org/officeDocument/2006/relationships/image" Target="../media/image39.wmf"/><Relationship Id="rId10" Type="http://schemas.openxmlformats.org/officeDocument/2006/relationships/oleObject" Target="../embeddings/oleObject33.bin"/><Relationship Id="rId19" Type="http://schemas.openxmlformats.org/officeDocument/2006/relationships/oleObject" Target="../embeddings/oleObject38.bin"/><Relationship Id="rId4" Type="http://schemas.openxmlformats.org/officeDocument/2006/relationships/oleObject" Target="../embeddings/oleObject29.bin"/><Relationship Id="rId9" Type="http://schemas.openxmlformats.org/officeDocument/2006/relationships/oleObject" Target="../embeddings/oleObject32.bin"/><Relationship Id="rId14" Type="http://schemas.openxmlformats.org/officeDocument/2006/relationships/oleObject" Target="../embeddings/oleObject35.bin"/><Relationship Id="rId22" Type="http://schemas.openxmlformats.org/officeDocument/2006/relationships/oleObject" Target="../embeddings/oleObject40.bin"/><Relationship Id="rId27" Type="http://schemas.openxmlformats.org/officeDocument/2006/relationships/image" Target="../media/image40.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42.png"/><Relationship Id="rId5" Type="http://schemas.openxmlformats.org/officeDocument/2006/relationships/image" Target="../media/image41.emf"/><Relationship Id="rId4" Type="http://schemas.openxmlformats.org/officeDocument/2006/relationships/oleObject" Target="../embeddings/oleObject44.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49.bin"/><Relationship Id="rId18" Type="http://schemas.openxmlformats.org/officeDocument/2006/relationships/image" Target="../media/image49.wmf"/><Relationship Id="rId3" Type="http://schemas.openxmlformats.org/officeDocument/2006/relationships/notesSlide" Target="../notesSlides/notesSlide15.xml"/><Relationship Id="rId21" Type="http://schemas.openxmlformats.org/officeDocument/2006/relationships/oleObject" Target="../embeddings/oleObject53.bin"/><Relationship Id="rId7" Type="http://schemas.openxmlformats.org/officeDocument/2006/relationships/oleObject" Target="../embeddings/oleObject46.bin"/><Relationship Id="rId12" Type="http://schemas.openxmlformats.org/officeDocument/2006/relationships/image" Target="../media/image46.wmf"/><Relationship Id="rId17" Type="http://schemas.openxmlformats.org/officeDocument/2006/relationships/oleObject" Target="../embeddings/oleObject51.bin"/><Relationship Id="rId2" Type="http://schemas.openxmlformats.org/officeDocument/2006/relationships/slideLayout" Target="../slideLayouts/slideLayout4.xml"/><Relationship Id="rId16" Type="http://schemas.openxmlformats.org/officeDocument/2006/relationships/image" Target="../media/image48.wmf"/><Relationship Id="rId20" Type="http://schemas.openxmlformats.org/officeDocument/2006/relationships/image" Target="../media/image50.wmf"/><Relationship Id="rId1" Type="http://schemas.openxmlformats.org/officeDocument/2006/relationships/vmlDrawing" Target="../drawings/vmlDrawing8.vml"/><Relationship Id="rId6" Type="http://schemas.openxmlformats.org/officeDocument/2006/relationships/image" Target="../media/image43.wmf"/><Relationship Id="rId11" Type="http://schemas.openxmlformats.org/officeDocument/2006/relationships/oleObject" Target="../embeddings/oleObject48.bin"/><Relationship Id="rId24" Type="http://schemas.openxmlformats.org/officeDocument/2006/relationships/image" Target="../media/image52.wmf"/><Relationship Id="rId5" Type="http://schemas.openxmlformats.org/officeDocument/2006/relationships/oleObject" Target="../embeddings/oleObject45.bin"/><Relationship Id="rId15" Type="http://schemas.openxmlformats.org/officeDocument/2006/relationships/oleObject" Target="../embeddings/oleObject50.bin"/><Relationship Id="rId23" Type="http://schemas.openxmlformats.org/officeDocument/2006/relationships/oleObject" Target="../embeddings/oleObject54.bin"/><Relationship Id="rId10" Type="http://schemas.openxmlformats.org/officeDocument/2006/relationships/image" Target="../media/image45.wmf"/><Relationship Id="rId19" Type="http://schemas.openxmlformats.org/officeDocument/2006/relationships/oleObject" Target="../embeddings/oleObject52.bin"/><Relationship Id="rId4" Type="http://schemas.openxmlformats.org/officeDocument/2006/relationships/image" Target="../media/image53.png"/><Relationship Id="rId9" Type="http://schemas.openxmlformats.org/officeDocument/2006/relationships/oleObject" Target="../embeddings/oleObject47.bin"/><Relationship Id="rId14" Type="http://schemas.openxmlformats.org/officeDocument/2006/relationships/image" Target="../media/image47.wmf"/><Relationship Id="rId22" Type="http://schemas.openxmlformats.org/officeDocument/2006/relationships/image" Target="../media/image51.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58.wmf"/><Relationship Id="rId18" Type="http://schemas.openxmlformats.org/officeDocument/2006/relationships/oleObject" Target="../embeddings/oleObject62.bin"/><Relationship Id="rId3" Type="http://schemas.openxmlformats.org/officeDocument/2006/relationships/notesSlide" Target="../notesSlides/notesSlide17.xml"/><Relationship Id="rId21" Type="http://schemas.openxmlformats.org/officeDocument/2006/relationships/image" Target="../media/image62.wmf"/><Relationship Id="rId7" Type="http://schemas.openxmlformats.org/officeDocument/2006/relationships/image" Target="../media/image55.wmf"/><Relationship Id="rId12" Type="http://schemas.openxmlformats.org/officeDocument/2006/relationships/oleObject" Target="../embeddings/oleObject59.bin"/><Relationship Id="rId17" Type="http://schemas.openxmlformats.org/officeDocument/2006/relationships/image" Target="../media/image60.wmf"/><Relationship Id="rId25" Type="http://schemas.openxmlformats.org/officeDocument/2006/relationships/image" Target="../media/image64.wmf"/><Relationship Id="rId2" Type="http://schemas.openxmlformats.org/officeDocument/2006/relationships/slideLayout" Target="../slideLayouts/slideLayout4.xml"/><Relationship Id="rId16" Type="http://schemas.openxmlformats.org/officeDocument/2006/relationships/oleObject" Target="../embeddings/oleObject61.bin"/><Relationship Id="rId20" Type="http://schemas.openxmlformats.org/officeDocument/2006/relationships/oleObject" Target="../embeddings/oleObject63.bin"/><Relationship Id="rId1" Type="http://schemas.openxmlformats.org/officeDocument/2006/relationships/vmlDrawing" Target="../drawings/vmlDrawing9.vml"/><Relationship Id="rId6" Type="http://schemas.openxmlformats.org/officeDocument/2006/relationships/oleObject" Target="../embeddings/oleObject56.bin"/><Relationship Id="rId11" Type="http://schemas.openxmlformats.org/officeDocument/2006/relationships/image" Target="../media/image57.wmf"/><Relationship Id="rId24" Type="http://schemas.openxmlformats.org/officeDocument/2006/relationships/oleObject" Target="../embeddings/oleObject65.bin"/><Relationship Id="rId5" Type="http://schemas.openxmlformats.org/officeDocument/2006/relationships/image" Target="../media/image54.wmf"/><Relationship Id="rId15" Type="http://schemas.openxmlformats.org/officeDocument/2006/relationships/image" Target="../media/image59.wmf"/><Relationship Id="rId23" Type="http://schemas.openxmlformats.org/officeDocument/2006/relationships/image" Target="../media/image63.wmf"/><Relationship Id="rId10" Type="http://schemas.openxmlformats.org/officeDocument/2006/relationships/oleObject" Target="../embeddings/oleObject58.bin"/><Relationship Id="rId19" Type="http://schemas.openxmlformats.org/officeDocument/2006/relationships/image" Target="../media/image61.wmf"/><Relationship Id="rId4" Type="http://schemas.openxmlformats.org/officeDocument/2006/relationships/oleObject" Target="../embeddings/oleObject55.bin"/><Relationship Id="rId9" Type="http://schemas.openxmlformats.org/officeDocument/2006/relationships/image" Target="../media/image56.wmf"/><Relationship Id="rId14" Type="http://schemas.openxmlformats.org/officeDocument/2006/relationships/oleObject" Target="../embeddings/oleObject60.bin"/><Relationship Id="rId22" Type="http://schemas.openxmlformats.org/officeDocument/2006/relationships/oleObject" Target="../embeddings/oleObject6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65.wmf"/><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oleObject" Target="../embeddings/oleObject66.bin"/><Relationship Id="rId5" Type="http://schemas.openxmlformats.org/officeDocument/2006/relationships/image" Target="../media/image67.emf"/><Relationship Id="rId4" Type="http://schemas.openxmlformats.org/officeDocument/2006/relationships/image" Target="../media/image66.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3.xml"/><Relationship Id="rId1" Type="http://schemas.openxmlformats.org/officeDocument/2006/relationships/vmlDrawing" Target="../drawings/vmlDrawing11.vml"/><Relationship Id="rId5" Type="http://schemas.openxmlformats.org/officeDocument/2006/relationships/image" Target="../media/image68.emf"/><Relationship Id="rId4" Type="http://schemas.openxmlformats.org/officeDocument/2006/relationships/oleObject" Target="../embeddings/oleObject6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6.xml"/><Relationship Id="rId7"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oleObject" Target="../embeddings/oleObject1.bin"/><Relationship Id="rId9"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6.wmf"/><Relationship Id="rId18" Type="http://schemas.openxmlformats.org/officeDocument/2006/relationships/oleObject" Target="../embeddings/oleObject11.bin"/><Relationship Id="rId26" Type="http://schemas.openxmlformats.org/officeDocument/2006/relationships/image" Target="../media/image22.wmf"/><Relationship Id="rId3" Type="http://schemas.openxmlformats.org/officeDocument/2006/relationships/notesSlide" Target="../notesSlides/notesSlide9.xml"/><Relationship Id="rId21" Type="http://schemas.openxmlformats.org/officeDocument/2006/relationships/image" Target="../media/image20.wmf"/><Relationship Id="rId7" Type="http://schemas.openxmlformats.org/officeDocument/2006/relationships/image" Target="../media/image13.wmf"/><Relationship Id="rId12" Type="http://schemas.openxmlformats.org/officeDocument/2006/relationships/oleObject" Target="../embeddings/oleObject8.bin"/><Relationship Id="rId17" Type="http://schemas.openxmlformats.org/officeDocument/2006/relationships/image" Target="../media/image18.wmf"/><Relationship Id="rId25" Type="http://schemas.openxmlformats.org/officeDocument/2006/relationships/oleObject" Target="../embeddings/oleObject15.bin"/><Relationship Id="rId2" Type="http://schemas.openxmlformats.org/officeDocument/2006/relationships/slideLayout" Target="../slideLayouts/slideLayout4.xml"/><Relationship Id="rId16" Type="http://schemas.openxmlformats.org/officeDocument/2006/relationships/oleObject" Target="../embeddings/oleObject10.bin"/><Relationship Id="rId20" Type="http://schemas.openxmlformats.org/officeDocument/2006/relationships/oleObject" Target="../embeddings/oleObject12.bin"/><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15.wmf"/><Relationship Id="rId24" Type="http://schemas.openxmlformats.org/officeDocument/2006/relationships/image" Target="../media/image21.wmf"/><Relationship Id="rId5" Type="http://schemas.openxmlformats.org/officeDocument/2006/relationships/image" Target="../media/image12.wmf"/><Relationship Id="rId15" Type="http://schemas.openxmlformats.org/officeDocument/2006/relationships/image" Target="../media/image17.wmf"/><Relationship Id="rId23" Type="http://schemas.openxmlformats.org/officeDocument/2006/relationships/oleObject" Target="../embeddings/oleObject14.bin"/><Relationship Id="rId10" Type="http://schemas.openxmlformats.org/officeDocument/2006/relationships/oleObject" Target="../embeddings/oleObject7.bin"/><Relationship Id="rId19" Type="http://schemas.openxmlformats.org/officeDocument/2006/relationships/image" Target="../media/image19.wmf"/><Relationship Id="rId4" Type="http://schemas.openxmlformats.org/officeDocument/2006/relationships/oleObject" Target="../embeddings/oleObject4.bin"/><Relationship Id="rId9" Type="http://schemas.openxmlformats.org/officeDocument/2006/relationships/image" Target="../media/image14.wmf"/><Relationship Id="rId14" Type="http://schemas.openxmlformats.org/officeDocument/2006/relationships/oleObject" Target="../embeddings/oleObject9.bin"/><Relationship Id="rId22"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50471" y="2456725"/>
            <a:ext cx="8785185" cy="1600200"/>
          </a:xfrm>
        </p:spPr>
        <p:txBody>
          <a:bodyPr/>
          <a:lstStyle/>
          <a:p>
            <a:r>
              <a:rPr lang="en-US" altLang="zh-CN" sz="3200" dirty="0" smtClean="0"/>
              <a:t>Beamspace Channel Estimation for Millimeter-Wave Massive MIMO Systems with Lens Antenna Array</a:t>
            </a:r>
            <a:endParaRPr lang="en-US" altLang="zh-CN" sz="3200" dirty="0" smtClean="0">
              <a:ea typeface="宋体" pitchFamily="2" charset="-122"/>
            </a:endParaRPr>
          </a:p>
        </p:txBody>
      </p:sp>
      <p:sp>
        <p:nvSpPr>
          <p:cNvPr id="15363" name="Rectangle 3"/>
          <p:cNvSpPr>
            <a:spLocks noGrp="1" noChangeArrowheads="1"/>
          </p:cNvSpPr>
          <p:nvPr>
            <p:ph type="subTitle" idx="1"/>
          </p:nvPr>
        </p:nvSpPr>
        <p:spPr>
          <a:xfrm>
            <a:off x="264160" y="4191835"/>
            <a:ext cx="8610600" cy="441960"/>
          </a:xfrm>
        </p:spPr>
        <p:txBody>
          <a:bodyPr/>
          <a:lstStyle/>
          <a:p>
            <a:pPr eaLnBrk="1" hangingPunct="1"/>
            <a:r>
              <a:rPr lang="en-US" altLang="zh-CN" sz="1800" b="1" dirty="0" err="1" smtClean="0"/>
              <a:t>Linglong</a:t>
            </a:r>
            <a:r>
              <a:rPr lang="en-US" altLang="zh-CN" sz="1800" b="1" dirty="0" smtClean="0"/>
              <a:t> Dai</a:t>
            </a:r>
            <a:r>
              <a:rPr lang="en-US" altLang="zh-CN" sz="1800" baseline="30000" dirty="0" smtClean="0"/>
              <a:t>1</a:t>
            </a:r>
            <a:r>
              <a:rPr lang="en-US" altLang="zh-CN" sz="1800" dirty="0" smtClean="0"/>
              <a:t>,</a:t>
            </a:r>
            <a:r>
              <a:rPr lang="en-US" altLang="zh-CN" sz="1800" baseline="30000" dirty="0" smtClean="0"/>
              <a:t> </a:t>
            </a:r>
            <a:r>
              <a:rPr lang="en-US" altLang="zh-CN" sz="1800" dirty="0" err="1" smtClean="0"/>
              <a:t>Xinyu</a:t>
            </a:r>
            <a:r>
              <a:rPr lang="en-US" altLang="zh-CN" sz="1800" dirty="0" smtClean="0"/>
              <a:t> Gao</a:t>
            </a:r>
            <a:r>
              <a:rPr lang="en-US" altLang="zh-CN" sz="1800" baseline="30000" dirty="0" smtClean="0"/>
              <a:t>1</a:t>
            </a:r>
            <a:r>
              <a:rPr lang="en-US" altLang="zh-CN" sz="1800" dirty="0" smtClean="0"/>
              <a:t>, </a:t>
            </a:r>
            <a:r>
              <a:rPr lang="en-US" altLang="zh-CN" sz="1800" dirty="0" err="1" smtClean="0"/>
              <a:t>Shuangfeng</a:t>
            </a:r>
            <a:r>
              <a:rPr lang="en-US" altLang="zh-CN" sz="1800" dirty="0" smtClean="0"/>
              <a:t> Han</a:t>
            </a:r>
            <a:r>
              <a:rPr lang="en-US" altLang="zh-CN" sz="1800" baseline="30000" dirty="0" smtClean="0"/>
              <a:t>2</a:t>
            </a:r>
            <a:r>
              <a:rPr lang="en-US" altLang="zh-CN" sz="1800" dirty="0" smtClean="0"/>
              <a:t>, </a:t>
            </a:r>
            <a:r>
              <a:rPr lang="en-US" altLang="zh-CN" sz="1800" dirty="0" err="1" smtClean="0"/>
              <a:t>Chih</a:t>
            </a:r>
            <a:r>
              <a:rPr lang="en-US" altLang="zh-CN" sz="1800" dirty="0" smtClean="0"/>
              <a:t>-Lin I</a:t>
            </a:r>
            <a:r>
              <a:rPr lang="en-US" altLang="zh-CN" sz="1800" baseline="30000" dirty="0" smtClean="0"/>
              <a:t>2</a:t>
            </a:r>
            <a:r>
              <a:rPr lang="en-US" altLang="zh-CN" sz="1800" dirty="0" smtClean="0"/>
              <a:t>, and </a:t>
            </a:r>
            <a:r>
              <a:rPr lang="en-US" altLang="zh-CN" sz="1800" dirty="0" err="1" smtClean="0"/>
              <a:t>Xiaodong</a:t>
            </a:r>
            <a:r>
              <a:rPr lang="en-US" altLang="zh-CN" sz="1800" dirty="0" smtClean="0"/>
              <a:t> Wang</a:t>
            </a:r>
            <a:r>
              <a:rPr lang="en-US" altLang="zh-CN" sz="1800" baseline="30000" dirty="0" smtClean="0"/>
              <a:t>3</a:t>
            </a:r>
            <a:endParaRPr lang="zh-CN" altLang="en-US" sz="1800" b="1" baseline="30000" dirty="0" smtClean="0">
              <a:solidFill>
                <a:srgbClr val="CC0000"/>
              </a:solidFill>
              <a:ea typeface="宋体" pitchFamily="2" charset="-122"/>
            </a:endParaRPr>
          </a:p>
        </p:txBody>
      </p:sp>
      <p:sp>
        <p:nvSpPr>
          <p:cNvPr id="15364" name="Text Box 4"/>
          <p:cNvSpPr txBox="1">
            <a:spLocks noChangeArrowheads="1"/>
          </p:cNvSpPr>
          <p:nvPr/>
        </p:nvSpPr>
        <p:spPr bwMode="auto">
          <a:xfrm>
            <a:off x="3657600" y="6039100"/>
            <a:ext cx="1828800" cy="457200"/>
          </a:xfrm>
          <a:prstGeom prst="rect">
            <a:avLst/>
          </a:prstGeom>
          <a:noFill/>
          <a:ln w="9525">
            <a:noFill/>
            <a:miter lim="800000"/>
            <a:headEnd/>
            <a:tailEnd/>
          </a:ln>
        </p:spPr>
        <p:txBody>
          <a:bodyPr>
            <a:spAutoFit/>
          </a:bodyPr>
          <a:lstStyle/>
          <a:p>
            <a:pPr eaLnBrk="1" hangingPunct="1">
              <a:spcBef>
                <a:spcPct val="50000"/>
              </a:spcBef>
            </a:pPr>
            <a:r>
              <a:rPr lang="en-US" altLang="zh-CN" b="1" dirty="0" smtClean="0"/>
              <a:t>2016-07-29</a:t>
            </a:r>
            <a:endParaRPr lang="en-US" altLang="zh-CN" b="1" dirty="0"/>
          </a:p>
        </p:txBody>
      </p:sp>
      <p:sp>
        <p:nvSpPr>
          <p:cNvPr id="15365" name="Rectangle 13"/>
          <p:cNvSpPr>
            <a:spLocks noChangeArrowheads="1"/>
          </p:cNvSpPr>
          <p:nvPr/>
        </p:nvSpPr>
        <p:spPr bwMode="auto">
          <a:xfrm>
            <a:off x="0" y="3538538"/>
            <a:ext cx="9144000" cy="0"/>
          </a:xfrm>
          <a:prstGeom prst="rect">
            <a:avLst/>
          </a:prstGeom>
          <a:noFill/>
          <a:ln w="9525">
            <a:noFill/>
            <a:miter lim="800000"/>
            <a:headEnd/>
            <a:tailEnd/>
          </a:ln>
        </p:spPr>
        <p:txBody>
          <a:bodyPr wrap="none" anchor="ctr">
            <a:spAutoFit/>
          </a:bodyPr>
          <a:lstStyle/>
          <a:p>
            <a:pPr eaLnBrk="1" hangingPunct="1"/>
            <a:endParaRPr lang="zh-CN" altLang="en-US"/>
          </a:p>
        </p:txBody>
      </p:sp>
      <p:sp>
        <p:nvSpPr>
          <p:cNvPr id="15366" name="矩形 2"/>
          <p:cNvSpPr>
            <a:spLocks noChangeArrowheads="1"/>
          </p:cNvSpPr>
          <p:nvPr/>
        </p:nvSpPr>
        <p:spPr bwMode="auto">
          <a:xfrm>
            <a:off x="228600" y="4858475"/>
            <a:ext cx="8686800" cy="923330"/>
          </a:xfrm>
          <a:prstGeom prst="rect">
            <a:avLst/>
          </a:prstGeom>
          <a:noFill/>
          <a:ln w="9525">
            <a:noFill/>
            <a:miter lim="800000"/>
            <a:headEnd/>
            <a:tailEnd/>
          </a:ln>
        </p:spPr>
        <p:txBody>
          <a:bodyPr wrap="square">
            <a:spAutoFit/>
          </a:bodyPr>
          <a:lstStyle/>
          <a:p>
            <a:pPr algn="ctr" eaLnBrk="1" hangingPunct="1"/>
            <a:r>
              <a:rPr lang="en-US" altLang="zh-CN" sz="1800" baseline="30000" dirty="0" smtClean="0">
                <a:solidFill>
                  <a:srgbClr val="7030A0"/>
                </a:solidFill>
              </a:rPr>
              <a:t>1</a:t>
            </a:r>
            <a:r>
              <a:rPr lang="en-US" altLang="zh-CN" sz="1800" dirty="0" smtClean="0">
                <a:solidFill>
                  <a:srgbClr val="7030A0"/>
                </a:solidFill>
              </a:rPr>
              <a:t>Department </a:t>
            </a:r>
            <a:r>
              <a:rPr lang="en-US" altLang="zh-CN" sz="1800" dirty="0">
                <a:solidFill>
                  <a:srgbClr val="7030A0"/>
                </a:solidFill>
              </a:rPr>
              <a:t>of Electronic Engineering, </a:t>
            </a:r>
            <a:r>
              <a:rPr lang="en-US" altLang="zh-CN" sz="1800" dirty="0" err="1">
                <a:solidFill>
                  <a:srgbClr val="7030A0"/>
                </a:solidFill>
              </a:rPr>
              <a:t>Tsinghua</a:t>
            </a:r>
            <a:r>
              <a:rPr lang="en-US" altLang="zh-CN" sz="1800" dirty="0">
                <a:solidFill>
                  <a:srgbClr val="7030A0"/>
                </a:solidFill>
              </a:rPr>
              <a:t> </a:t>
            </a:r>
            <a:r>
              <a:rPr lang="en-US" altLang="zh-CN" sz="1800" dirty="0" smtClean="0">
                <a:solidFill>
                  <a:srgbClr val="7030A0"/>
                </a:solidFill>
              </a:rPr>
              <a:t>University</a:t>
            </a:r>
          </a:p>
          <a:p>
            <a:pPr algn="ctr" eaLnBrk="1" hangingPunct="1"/>
            <a:r>
              <a:rPr lang="en-US" altLang="zh-CN" sz="1800" baseline="30000" dirty="0" smtClean="0">
                <a:solidFill>
                  <a:srgbClr val="7030A0"/>
                </a:solidFill>
              </a:rPr>
              <a:t>2</a:t>
            </a:r>
            <a:r>
              <a:rPr lang="en-US" altLang="zh-CN" sz="1800" dirty="0" smtClean="0">
                <a:solidFill>
                  <a:srgbClr val="7030A0"/>
                </a:solidFill>
              </a:rPr>
              <a:t>Green </a:t>
            </a:r>
            <a:r>
              <a:rPr lang="en-US" altLang="zh-CN" sz="1800" dirty="0">
                <a:solidFill>
                  <a:srgbClr val="7030A0"/>
                </a:solidFill>
              </a:rPr>
              <a:t>Communication Research Center, China Mobile Research </a:t>
            </a:r>
            <a:r>
              <a:rPr lang="en-US" altLang="zh-CN" sz="1800" dirty="0" smtClean="0">
                <a:solidFill>
                  <a:srgbClr val="7030A0"/>
                </a:solidFill>
              </a:rPr>
              <a:t>Institute</a:t>
            </a:r>
          </a:p>
          <a:p>
            <a:pPr algn="ctr"/>
            <a:r>
              <a:rPr lang="en-US" altLang="zh-CN" sz="1800" baseline="30000" dirty="0" smtClean="0">
                <a:solidFill>
                  <a:srgbClr val="7030A0"/>
                </a:solidFill>
              </a:rPr>
              <a:t>3</a:t>
            </a:r>
            <a:r>
              <a:rPr lang="en-US" altLang="zh-CN" sz="1800" dirty="0" smtClean="0">
                <a:solidFill>
                  <a:srgbClr val="7030A0"/>
                </a:solidFill>
              </a:rPr>
              <a:t>Department of Electrical Engineering, Columbia University</a:t>
            </a:r>
            <a:endParaRPr lang="zh-CN" altLang="en-US" sz="1800" dirty="0">
              <a:solidFill>
                <a:srgbClr val="7030A0"/>
              </a:solidFill>
            </a:endParaRPr>
          </a:p>
        </p:txBody>
      </p:sp>
      <p:pic>
        <p:nvPicPr>
          <p:cNvPr id="15367" name="Picture 9" descr="http://t1.gstatic.com/images?q=tbn:ANd9GcTr3cnuSdAIObZqFg-mSdql0jrYfXETasyq2G3aAnQRctiBXyzb"/>
          <p:cNvPicPr>
            <a:picLocks noChangeAspect="1" noChangeArrowheads="1"/>
          </p:cNvPicPr>
          <p:nvPr/>
        </p:nvPicPr>
        <p:blipFill>
          <a:blip r:embed="rId3" cstate="print"/>
          <a:srcRect/>
          <a:stretch>
            <a:fillRect/>
          </a:stretch>
        </p:blipFill>
        <p:spPr bwMode="auto">
          <a:xfrm>
            <a:off x="53196" y="52682"/>
            <a:ext cx="1066800" cy="1066800"/>
          </a:xfrm>
          <a:prstGeom prst="rect">
            <a:avLst/>
          </a:prstGeom>
          <a:noFill/>
          <a:ln w="9525">
            <a:noFill/>
            <a:miter lim="800000"/>
            <a:headEnd/>
            <a:tailEnd/>
          </a:ln>
        </p:spPr>
      </p:pic>
      <p:grpSp>
        <p:nvGrpSpPr>
          <p:cNvPr id="2" name="Group 4"/>
          <p:cNvGrpSpPr>
            <a:grpSpLocks/>
          </p:cNvGrpSpPr>
          <p:nvPr/>
        </p:nvGrpSpPr>
        <p:grpSpPr bwMode="auto">
          <a:xfrm>
            <a:off x="76200" y="1219200"/>
            <a:ext cx="3429000" cy="1190625"/>
            <a:chOff x="432" y="2034"/>
            <a:chExt cx="2160" cy="750"/>
          </a:xfrm>
        </p:grpSpPr>
        <p:sp>
          <p:nvSpPr>
            <p:cNvPr id="17" name="Freeform 5"/>
            <p:cNvSpPr>
              <a:spLocks/>
            </p:cNvSpPr>
            <p:nvPr/>
          </p:nvSpPr>
          <p:spPr bwMode="gray">
            <a:xfrm rot="-409519">
              <a:off x="452" y="2473"/>
              <a:ext cx="1618" cy="309"/>
            </a:xfrm>
            <a:custGeom>
              <a:avLst/>
              <a:gdLst/>
              <a:ahLst/>
              <a:cxnLst>
                <a:cxn ang="0">
                  <a:pos x="3" y="145"/>
                </a:cxn>
                <a:cxn ang="0">
                  <a:pos x="987" y="16"/>
                </a:cxn>
                <a:cxn ang="0">
                  <a:pos x="2232" y="168"/>
                </a:cxn>
                <a:cxn ang="0">
                  <a:pos x="3211" y="130"/>
                </a:cxn>
                <a:cxn ang="0">
                  <a:pos x="2251" y="194"/>
                </a:cxn>
                <a:cxn ang="0">
                  <a:pos x="987" y="62"/>
                </a:cxn>
                <a:cxn ang="0">
                  <a:pos x="3" y="145"/>
                </a:cxn>
              </a:cxnLst>
              <a:rect l="0" t="0" r="r" b="b"/>
              <a:pathLst>
                <a:path w="3214" h="205">
                  <a:moveTo>
                    <a:pt x="3" y="145"/>
                  </a:moveTo>
                  <a:cubicBezTo>
                    <a:pt x="0" y="144"/>
                    <a:pt x="557" y="0"/>
                    <a:pt x="987" y="16"/>
                  </a:cubicBezTo>
                  <a:cubicBezTo>
                    <a:pt x="1417" y="33"/>
                    <a:pt x="1861" y="149"/>
                    <a:pt x="2232" y="168"/>
                  </a:cubicBezTo>
                  <a:cubicBezTo>
                    <a:pt x="2603" y="187"/>
                    <a:pt x="3208" y="126"/>
                    <a:pt x="3211" y="130"/>
                  </a:cubicBezTo>
                  <a:cubicBezTo>
                    <a:pt x="3214" y="134"/>
                    <a:pt x="2622" y="205"/>
                    <a:pt x="2251" y="194"/>
                  </a:cubicBezTo>
                  <a:cubicBezTo>
                    <a:pt x="1880" y="183"/>
                    <a:pt x="1362" y="70"/>
                    <a:pt x="987" y="62"/>
                  </a:cubicBezTo>
                  <a:cubicBezTo>
                    <a:pt x="384" y="54"/>
                    <a:pt x="168" y="144"/>
                    <a:pt x="3" y="145"/>
                  </a:cubicBezTo>
                  <a:close/>
                </a:path>
              </a:pathLst>
            </a:custGeom>
            <a:gradFill rotWithShape="1">
              <a:gsLst>
                <a:gs pos="0">
                  <a:schemeClr val="accent2"/>
                </a:gs>
                <a:gs pos="100000">
                  <a:schemeClr val="accent2">
                    <a:gamma/>
                    <a:tint val="33725"/>
                    <a:invGamma/>
                  </a:schemeClr>
                </a:gs>
              </a:gsLst>
              <a:lin ang="0" scaled="1"/>
            </a:gradFill>
            <a:ln w="9525">
              <a:noFill/>
              <a:round/>
              <a:headEnd/>
              <a:tailEnd/>
            </a:ln>
            <a:effectLst/>
          </p:spPr>
          <p:txBody>
            <a:bodyPr/>
            <a:lstStyle/>
            <a:p>
              <a:pPr>
                <a:defRPr/>
              </a:pPr>
              <a:endParaRPr lang="zh-CN" altLang="en-US" sz="1800"/>
            </a:p>
          </p:txBody>
        </p:sp>
        <p:sp>
          <p:nvSpPr>
            <p:cNvPr id="18" name="Freeform 6"/>
            <p:cNvSpPr>
              <a:spLocks/>
            </p:cNvSpPr>
            <p:nvPr/>
          </p:nvSpPr>
          <p:spPr bwMode="gray">
            <a:xfrm>
              <a:off x="432" y="2034"/>
              <a:ext cx="2160" cy="750"/>
            </a:xfrm>
            <a:custGeom>
              <a:avLst/>
              <a:gdLst/>
              <a:ahLst/>
              <a:cxnLst>
                <a:cxn ang="0">
                  <a:pos x="3" y="565"/>
                </a:cxn>
                <a:cxn ang="0">
                  <a:pos x="460" y="237"/>
                </a:cxn>
                <a:cxn ang="0">
                  <a:pos x="1104" y="305"/>
                </a:cxn>
                <a:cxn ang="0">
                  <a:pos x="1731" y="6"/>
                </a:cxn>
                <a:cxn ang="0">
                  <a:pos x="1124" y="344"/>
                </a:cxn>
                <a:cxn ang="0">
                  <a:pos x="456" y="313"/>
                </a:cxn>
                <a:cxn ang="0">
                  <a:pos x="3" y="565"/>
                </a:cxn>
              </a:cxnLst>
              <a:rect l="0" t="0" r="r" b="b"/>
              <a:pathLst>
                <a:path w="1731" h="565">
                  <a:moveTo>
                    <a:pt x="3" y="565"/>
                  </a:moveTo>
                  <a:cubicBezTo>
                    <a:pt x="0" y="563"/>
                    <a:pt x="215" y="289"/>
                    <a:pt x="460" y="237"/>
                  </a:cubicBezTo>
                  <a:cubicBezTo>
                    <a:pt x="704" y="187"/>
                    <a:pt x="892" y="343"/>
                    <a:pt x="1104" y="305"/>
                  </a:cubicBezTo>
                  <a:cubicBezTo>
                    <a:pt x="1316" y="267"/>
                    <a:pt x="1728" y="0"/>
                    <a:pt x="1731" y="6"/>
                  </a:cubicBezTo>
                  <a:cubicBezTo>
                    <a:pt x="1654" y="53"/>
                    <a:pt x="1362" y="291"/>
                    <a:pt x="1124" y="344"/>
                  </a:cubicBezTo>
                  <a:cubicBezTo>
                    <a:pt x="886" y="397"/>
                    <a:pt x="650" y="265"/>
                    <a:pt x="456" y="313"/>
                  </a:cubicBezTo>
                  <a:cubicBezTo>
                    <a:pt x="115" y="402"/>
                    <a:pt x="94" y="537"/>
                    <a:pt x="3" y="565"/>
                  </a:cubicBezTo>
                  <a:close/>
                </a:path>
              </a:pathLst>
            </a:custGeom>
            <a:gradFill rotWithShape="1">
              <a:gsLst>
                <a:gs pos="0">
                  <a:schemeClr val="accent1"/>
                </a:gs>
                <a:gs pos="100000">
                  <a:schemeClr val="accent1">
                    <a:gamma/>
                    <a:tint val="33725"/>
                    <a:invGamma/>
                  </a:schemeClr>
                </a:gs>
              </a:gsLst>
              <a:lin ang="0" scaled="1"/>
            </a:gradFill>
            <a:ln w="9525">
              <a:noFill/>
              <a:round/>
              <a:headEnd/>
              <a:tailEnd/>
            </a:ln>
            <a:effectLst/>
          </p:spPr>
          <p:txBody>
            <a:bodyPr/>
            <a:lstStyle/>
            <a:p>
              <a:pPr>
                <a:defRPr/>
              </a:pPr>
              <a:endParaRPr lang="zh-CN" altLang="en-US" sz="1800"/>
            </a:p>
          </p:txBody>
        </p:sp>
      </p:grpSp>
      <p:pic>
        <p:nvPicPr>
          <p:cNvPr id="699394" name="Picture 2"/>
          <p:cNvPicPr>
            <a:picLocks noChangeAspect="1" noChangeArrowheads="1"/>
          </p:cNvPicPr>
          <p:nvPr/>
        </p:nvPicPr>
        <p:blipFill>
          <a:blip r:embed="rId4" cstate="print"/>
          <a:srcRect/>
          <a:stretch>
            <a:fillRect/>
          </a:stretch>
        </p:blipFill>
        <p:spPr bwMode="auto">
          <a:xfrm>
            <a:off x="6431375" y="5823607"/>
            <a:ext cx="2504281" cy="888185"/>
          </a:xfrm>
          <a:prstGeom prst="rect">
            <a:avLst/>
          </a:prstGeom>
          <a:noFill/>
          <a:ln w="9525">
            <a:noFill/>
            <a:miter lim="800000"/>
            <a:headEnd/>
            <a:tailEnd/>
          </a:ln>
        </p:spPr>
      </p:pic>
    </p:spTree>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noChangeAspect="1"/>
          </p:cNvGraphicFramePr>
          <p:nvPr>
            <p:ph idx="1"/>
            <p:extLst>
              <p:ext uri="{D42A27DB-BD31-4B8C-83A1-F6EECF244321}">
                <p14:modId xmlns:p14="http://schemas.microsoft.com/office/powerpoint/2010/main" val="1371645756"/>
              </p:ext>
            </p:extLst>
          </p:nvPr>
        </p:nvGraphicFramePr>
        <p:xfrm>
          <a:off x="922967" y="4216691"/>
          <a:ext cx="8021637" cy="2509837"/>
        </p:xfrm>
        <a:graphic>
          <a:graphicData uri="http://schemas.openxmlformats.org/presentationml/2006/ole">
            <mc:AlternateContent xmlns:mc="http://schemas.openxmlformats.org/markup-compatibility/2006">
              <mc:Choice xmlns:v="urn:schemas-microsoft-com:vml" Requires="v">
                <p:oleObj spid="_x0000_s1117355" name="Visio" r:id="rId4" imgW="6994680" imgH="2188622" progId="Visio.Drawing.11">
                  <p:embed/>
                </p:oleObj>
              </mc:Choice>
              <mc:Fallback>
                <p:oleObj name="Visio" r:id="rId4" imgW="6994680" imgH="2188622" progId="Visio.Drawing.11">
                  <p:embed/>
                  <p:pic>
                    <p:nvPicPr>
                      <p:cNvPr id="0" name="内容占位符 3"/>
                      <p:cNvPicPr>
                        <a:picLocks noChangeAspect="1" noChangeArrowheads="1"/>
                      </p:cNvPicPr>
                      <p:nvPr/>
                    </p:nvPicPr>
                    <p:blipFill>
                      <a:blip r:embed="rId5"/>
                      <a:srcRect/>
                      <a:stretch>
                        <a:fillRect/>
                      </a:stretch>
                    </p:blipFill>
                    <p:spPr bwMode="auto">
                      <a:xfrm>
                        <a:off x="922967" y="4216691"/>
                        <a:ext cx="8021637" cy="2509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p:cNvSpPr txBox="1">
            <a:spLocks noChangeArrowheads="1"/>
          </p:cNvSpPr>
          <p:nvPr/>
        </p:nvSpPr>
        <p:spPr bwMode="auto">
          <a:xfrm>
            <a:off x="0" y="1116488"/>
            <a:ext cx="9601200" cy="443936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Times New Roman" pitchFamily="18" charset="0"/>
                <a:cs typeface="Times New Roman" pitchFamily="18" charset="0"/>
                <a:sym typeface="Wingdings" pitchFamily="2" charset="2"/>
              </a:rPr>
              <a:t>Adaptive selecting network</a:t>
            </a:r>
            <a:endParaRPr lang="en-US" altLang="zh-CN" sz="2200" kern="0" baseline="30000" dirty="0">
              <a:solidFill>
                <a:srgbClr val="CC00CC"/>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Times New Roman" pitchFamily="18" charset="0"/>
                <a:cs typeface="Times New Roman" pitchFamily="18" charset="0"/>
                <a:sym typeface="Wingdings" pitchFamily="2" charset="2"/>
              </a:rPr>
              <a:t>Utilize analog </a:t>
            </a:r>
            <a:r>
              <a:rPr lang="en-US" altLang="zh-CN" sz="1800" b="1" kern="0" dirty="0" smtClean="0">
                <a:solidFill>
                  <a:srgbClr val="0000FF"/>
                </a:solidFill>
                <a:latin typeface="Times New Roman" pitchFamily="18" charset="0"/>
                <a:cs typeface="Times New Roman" pitchFamily="18" charset="0"/>
                <a:sym typeface="Wingdings" pitchFamily="2" charset="2"/>
              </a:rPr>
              <a:t>phase shifter (PS) network </a:t>
            </a:r>
            <a:r>
              <a:rPr lang="en-US" altLang="zh-CN" sz="1800" kern="0" dirty="0" smtClean="0">
                <a:solidFill>
                  <a:srgbClr val="000000"/>
                </a:solidFill>
                <a:latin typeface="Times New Roman" pitchFamily="18" charset="0"/>
                <a:cs typeface="Times New Roman" pitchFamily="18" charset="0"/>
                <a:sym typeface="Wingdings" pitchFamily="2" charset="2"/>
              </a:rPr>
              <a:t>to design</a:t>
            </a:r>
          </a:p>
          <a:p>
            <a:pPr marL="900000" lvl="1" indent="-285750">
              <a:spcBef>
                <a:spcPct val="20000"/>
              </a:spcBef>
              <a:buClr>
                <a:srgbClr val="000000"/>
              </a:buClr>
              <a:buFont typeface="Wingdings" pitchFamily="2" charset="2"/>
              <a:buChar char="Ø"/>
              <a:defRPr/>
            </a:pPr>
            <a:r>
              <a:rPr lang="en-US" altLang="zh-CN" sz="1800" kern="0" dirty="0" smtClean="0">
                <a:solidFill>
                  <a:srgbClr val="000000"/>
                </a:solidFill>
                <a:latin typeface="Times New Roman" pitchFamily="18" charset="0"/>
                <a:cs typeface="Times New Roman" pitchFamily="18" charset="0"/>
                <a:sym typeface="Wingdings" pitchFamily="2" charset="2"/>
              </a:rPr>
              <a:t>            ,       still contains complete channel information </a:t>
            </a:r>
          </a:p>
          <a:p>
            <a:pPr marL="900000" lvl="1" indent="-285750">
              <a:spcBef>
                <a:spcPct val="20000"/>
              </a:spcBef>
              <a:buClr>
                <a:srgbClr val="000000"/>
              </a:buClr>
              <a:buFont typeface="Wingdings" pitchFamily="2" charset="2"/>
              <a:buChar char="Ø"/>
              <a:defRPr/>
            </a:pPr>
            <a:r>
              <a:rPr lang="en-US" altLang="zh-CN" sz="1800" b="1" dirty="0" smtClean="0">
                <a:solidFill>
                  <a:srgbClr val="FF0000"/>
                </a:solidFill>
                <a:latin typeface="Times New Roman" pitchFamily="18" charset="0"/>
                <a:cs typeface="Times New Roman" pitchFamily="18" charset="0"/>
              </a:rPr>
              <a:t>Sparse signal recovery problem</a:t>
            </a:r>
            <a:endParaRPr lang="en-US" altLang="zh-CN" sz="1800" b="1" kern="0" dirty="0" smtClean="0">
              <a:solidFill>
                <a:srgbClr val="FF000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Times New Roman" pitchFamily="18" charset="0"/>
                <a:cs typeface="Times New Roman" pitchFamily="18" charset="0"/>
                <a:sym typeface="Wingdings" pitchFamily="2" charset="2"/>
              </a:rPr>
              <a:t>In CS theory, the </a:t>
            </a:r>
            <a:r>
              <a:rPr lang="en-US" altLang="zh-CN" sz="1800" b="1" kern="0" dirty="0" smtClean="0">
                <a:solidFill>
                  <a:srgbClr val="0000FF"/>
                </a:solidFill>
                <a:latin typeface="Times New Roman" pitchFamily="18" charset="0"/>
                <a:cs typeface="Times New Roman" pitchFamily="18" charset="0"/>
                <a:sym typeface="Wingdings" pitchFamily="2" charset="2"/>
              </a:rPr>
              <a:t>mutual coherence </a:t>
            </a:r>
            <a:r>
              <a:rPr lang="en-US" altLang="zh-CN" sz="1800" kern="0" dirty="0" smtClean="0">
                <a:solidFill>
                  <a:srgbClr val="000000"/>
                </a:solidFill>
                <a:latin typeface="Times New Roman" pitchFamily="18" charset="0"/>
                <a:cs typeface="Times New Roman" pitchFamily="18" charset="0"/>
                <a:sym typeface="Wingdings" pitchFamily="2" charset="2"/>
              </a:rPr>
              <a:t>of       should be as small as possible</a:t>
            </a:r>
            <a:endParaRPr lang="en-US" altLang="zh-CN" sz="1800" b="1" kern="0" dirty="0" smtClean="0">
              <a:solidFill>
                <a:srgbClr val="FF0000"/>
              </a:solidFill>
              <a:latin typeface="Times New Roman" pitchFamily="18" charset="0"/>
              <a:cs typeface="Times New Roman" pitchFamily="18" charset="0"/>
              <a:sym typeface="Wingdings" pitchFamily="2" charset="2"/>
            </a:endParaRPr>
          </a:p>
          <a:p>
            <a:pPr marL="900000" lvl="1" indent="-285750">
              <a:spcBef>
                <a:spcPct val="20000"/>
              </a:spcBef>
              <a:buClr>
                <a:srgbClr val="000000"/>
              </a:buClr>
              <a:buFont typeface="Wingdings" pitchFamily="2" charset="2"/>
              <a:buChar char="Ø"/>
              <a:defRPr/>
            </a:pPr>
            <a:r>
              <a:rPr lang="en-US" altLang="zh-CN" sz="1800" b="1" kern="0" dirty="0" smtClean="0">
                <a:solidFill>
                  <a:srgbClr val="0000FF"/>
                </a:solidFill>
                <a:latin typeface="Times New Roman" pitchFamily="18" charset="0"/>
                <a:cs typeface="Times New Roman" pitchFamily="18" charset="0"/>
                <a:sym typeface="Wingdings" pitchFamily="2" charset="2"/>
              </a:rPr>
              <a:t>Bernoulli random matrix</a:t>
            </a:r>
            <a:r>
              <a:rPr lang="zh-CN" altLang="en-US" sz="1800" b="1" kern="0" dirty="0" smtClean="0">
                <a:solidFill>
                  <a:srgbClr val="0000FF"/>
                </a:solidFill>
                <a:latin typeface="Times New Roman" pitchFamily="18" charset="0"/>
                <a:cs typeface="Times New Roman" pitchFamily="18" charset="0"/>
                <a:sym typeface="Wingdings" pitchFamily="2" charset="2"/>
              </a:rPr>
              <a:t> </a:t>
            </a:r>
            <a:r>
              <a:rPr lang="en-US" altLang="zh-CN" sz="1800" kern="0" dirty="0" smtClean="0">
                <a:solidFill>
                  <a:srgbClr val="000000"/>
                </a:solidFill>
                <a:latin typeface="Times New Roman" pitchFamily="18" charset="0"/>
                <a:cs typeface="Times New Roman" pitchFamily="18" charset="0"/>
                <a:sym typeface="Wingdings" pitchFamily="2" charset="2"/>
              </a:rPr>
              <a:t>→ </a:t>
            </a:r>
            <a:r>
              <a:rPr lang="en-US" altLang="zh-CN" sz="1800" b="1" kern="0" dirty="0" smtClean="0">
                <a:solidFill>
                  <a:srgbClr val="FF0000"/>
                </a:solidFill>
                <a:latin typeface="Times New Roman" pitchFamily="18" charset="0"/>
                <a:cs typeface="Times New Roman" pitchFamily="18" charset="0"/>
                <a:sym typeface="Wingdings" pitchFamily="2" charset="2"/>
              </a:rPr>
              <a:t>1-bit</a:t>
            </a:r>
            <a:r>
              <a:rPr lang="en-US" altLang="zh-CN" sz="1800" kern="0" dirty="0" smtClean="0">
                <a:solidFill>
                  <a:srgbClr val="000000"/>
                </a:solidFill>
                <a:latin typeface="Times New Roman" pitchFamily="18" charset="0"/>
                <a:cs typeface="Times New Roman" pitchFamily="18" charset="0"/>
                <a:sym typeface="Wingdings" pitchFamily="2" charset="2"/>
              </a:rPr>
              <a:t> PSs→ low energy consumption</a:t>
            </a:r>
            <a:endParaRPr lang="en-US" altLang="zh-CN" sz="1800" b="1" kern="0" dirty="0" smtClean="0">
              <a:solidFill>
                <a:srgbClr val="FF000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1800" b="1" kern="0" dirty="0" err="1" smtClean="0">
                <a:solidFill>
                  <a:srgbClr val="0000FF"/>
                </a:solidFill>
                <a:latin typeface="Times New Roman" pitchFamily="18" charset="0"/>
                <a:cs typeface="Times New Roman" pitchFamily="18" charset="0"/>
                <a:sym typeface="Wingdings" pitchFamily="2" charset="2"/>
              </a:rPr>
              <a:t>Adaptivity</a:t>
            </a:r>
            <a:endParaRPr lang="en-US" altLang="zh-CN" sz="1800" b="1" kern="0" dirty="0" smtClean="0">
              <a:solidFill>
                <a:srgbClr val="0000FF"/>
              </a:solidFill>
              <a:latin typeface="Times New Roman" pitchFamily="18" charset="0"/>
              <a:cs typeface="Times New Roman" pitchFamily="18" charset="0"/>
              <a:sym typeface="Wingdings" pitchFamily="2" charset="2"/>
            </a:endParaRPr>
          </a:p>
          <a:p>
            <a:pPr marL="900000" lvl="1" indent="-285750" eaLnBrk="1" hangingPunct="1">
              <a:spcBef>
                <a:spcPct val="20000"/>
              </a:spcBef>
              <a:buClr>
                <a:srgbClr val="000000"/>
              </a:buClr>
              <a:buFont typeface="Wingdings" pitchFamily="2" charset="2"/>
              <a:buChar char="Ø"/>
              <a:defRPr/>
            </a:pPr>
            <a:r>
              <a:rPr lang="en-US" altLang="zh-CN" sz="1800" kern="0" dirty="0" smtClean="0">
                <a:solidFill>
                  <a:srgbClr val="000000"/>
                </a:solidFill>
                <a:latin typeface="Times New Roman" pitchFamily="18" charset="0"/>
                <a:cs typeface="Times New Roman" pitchFamily="18" charset="0"/>
                <a:sym typeface="Wingdings" pitchFamily="2" charset="2"/>
              </a:rPr>
              <a:t>For data transmission, turn off some PSs</a:t>
            </a:r>
            <a:r>
              <a:rPr lang="zh-CN" altLang="en-US" sz="1800" kern="0" dirty="0" smtClean="0">
                <a:solidFill>
                  <a:srgbClr val="000000"/>
                </a:solidFill>
                <a:latin typeface="Times New Roman" pitchFamily="18" charset="0"/>
                <a:cs typeface="Times New Roman" pitchFamily="18" charset="0"/>
                <a:sym typeface="Wingdings" pitchFamily="2" charset="2"/>
              </a:rPr>
              <a:t> </a:t>
            </a:r>
            <a:r>
              <a:rPr lang="en-US" altLang="zh-CN" sz="1800" kern="0" dirty="0" smtClean="0">
                <a:solidFill>
                  <a:srgbClr val="000000"/>
                </a:solidFill>
                <a:latin typeface="Times New Roman" pitchFamily="18" charset="0"/>
                <a:cs typeface="Times New Roman" pitchFamily="18" charset="0"/>
                <a:sym typeface="Wingdings" pitchFamily="2" charset="2"/>
              </a:rPr>
              <a:t>to realize beam selection</a:t>
            </a:r>
          </a:p>
          <a:p>
            <a:pPr marL="900000" lvl="1" indent="-285750" eaLnBrk="1" hangingPunct="1">
              <a:spcBef>
                <a:spcPct val="20000"/>
              </a:spcBef>
              <a:buClr>
                <a:srgbClr val="000000"/>
              </a:buClr>
              <a:buFont typeface="Wingdings" pitchFamily="2" charset="2"/>
              <a:buChar char="Ø"/>
              <a:defRPr/>
            </a:pPr>
            <a:r>
              <a:rPr lang="en-US" altLang="zh-CN" sz="1800" kern="0" dirty="0" smtClean="0">
                <a:solidFill>
                  <a:srgbClr val="000000"/>
                </a:solidFill>
                <a:latin typeface="Times New Roman" pitchFamily="18" charset="0"/>
                <a:cs typeface="Times New Roman" pitchFamily="18" charset="0"/>
                <a:sym typeface="Wingdings" pitchFamily="2" charset="2"/>
              </a:rPr>
              <a:t>For channel estimation, realize combiner       to obtain channel measurements</a:t>
            </a:r>
            <a:endParaRPr lang="en-US" altLang="zh-CN" sz="1800" kern="0" dirty="0" smtClean="0">
              <a:solidFill>
                <a:srgbClr val="FF0000"/>
              </a:solidFill>
              <a:latin typeface="Times New Roman" pitchFamily="18" charset="0"/>
              <a:cs typeface="Times New Roman" pitchFamily="18" charset="0"/>
              <a:sym typeface="Wingdings" pitchFamily="2" charset="2"/>
            </a:endParaRPr>
          </a:p>
        </p:txBody>
      </p:sp>
      <p:graphicFrame>
        <p:nvGraphicFramePr>
          <p:cNvPr id="1098756" name="Object 4"/>
          <p:cNvGraphicFramePr>
            <a:graphicFrameLocks noChangeAspect="1"/>
          </p:cNvGraphicFramePr>
          <p:nvPr/>
        </p:nvGraphicFramePr>
        <p:xfrm>
          <a:off x="975569" y="1892248"/>
          <a:ext cx="685800" cy="292100"/>
        </p:xfrm>
        <a:graphic>
          <a:graphicData uri="http://schemas.openxmlformats.org/presentationml/2006/ole">
            <mc:AlternateContent xmlns:mc="http://schemas.openxmlformats.org/markup-compatibility/2006">
              <mc:Choice xmlns:v="urn:schemas-microsoft-com:vml" Requires="v">
                <p:oleObj spid="_x0000_s1117356" name="Equation" r:id="rId6" imgW="685800" imgH="291960" progId="Equation.DSMT4">
                  <p:embed/>
                </p:oleObj>
              </mc:Choice>
              <mc:Fallback>
                <p:oleObj name="Equation" r:id="rId6" imgW="685800" imgH="29196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5569" y="1892248"/>
                        <a:ext cx="685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98757" name="Object 5"/>
          <p:cNvGraphicFramePr>
            <a:graphicFrameLocks noChangeAspect="1"/>
          </p:cNvGraphicFramePr>
          <p:nvPr/>
        </p:nvGraphicFramePr>
        <p:xfrm>
          <a:off x="5752271" y="1540579"/>
          <a:ext cx="304800" cy="292100"/>
        </p:xfrm>
        <a:graphic>
          <a:graphicData uri="http://schemas.openxmlformats.org/presentationml/2006/ole">
            <mc:AlternateContent xmlns:mc="http://schemas.openxmlformats.org/markup-compatibility/2006">
              <mc:Choice xmlns:v="urn:schemas-microsoft-com:vml" Requires="v">
                <p:oleObj spid="_x0000_s1117357" name="Equation" r:id="rId8" imgW="304560" imgH="291960" progId="Equation.DSMT4">
                  <p:embed/>
                </p:oleObj>
              </mc:Choice>
              <mc:Fallback>
                <p:oleObj name="Equation" r:id="rId8" imgW="304560" imgH="29196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52271" y="1540579"/>
                        <a:ext cx="304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98758" name="Object 6"/>
          <p:cNvGraphicFramePr>
            <a:graphicFrameLocks noChangeAspect="1"/>
          </p:cNvGraphicFramePr>
          <p:nvPr/>
        </p:nvGraphicFramePr>
        <p:xfrm>
          <a:off x="1791764" y="1849263"/>
          <a:ext cx="254000" cy="330200"/>
        </p:xfrm>
        <a:graphic>
          <a:graphicData uri="http://schemas.openxmlformats.org/presentationml/2006/ole">
            <mc:AlternateContent xmlns:mc="http://schemas.openxmlformats.org/markup-compatibility/2006">
              <mc:Choice xmlns:v="urn:schemas-microsoft-com:vml" Requires="v">
                <p:oleObj spid="_x0000_s1117358" name="Equation" r:id="rId10" imgW="253800" imgH="330120" progId="Equation.DSMT4">
                  <p:embed/>
                </p:oleObj>
              </mc:Choice>
              <mc:Fallback>
                <p:oleObj name="Equation" r:id="rId10" imgW="253800" imgH="33012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1764" y="1849263"/>
                        <a:ext cx="2540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98760" name="Object 8"/>
          <p:cNvGraphicFramePr>
            <a:graphicFrameLocks noChangeAspect="1"/>
          </p:cNvGraphicFramePr>
          <p:nvPr/>
        </p:nvGraphicFramePr>
        <p:xfrm>
          <a:off x="4514790" y="2521662"/>
          <a:ext cx="304800" cy="292100"/>
        </p:xfrm>
        <a:graphic>
          <a:graphicData uri="http://schemas.openxmlformats.org/presentationml/2006/ole">
            <mc:AlternateContent xmlns:mc="http://schemas.openxmlformats.org/markup-compatibility/2006">
              <mc:Choice xmlns:v="urn:schemas-microsoft-com:vml" Requires="v">
                <p:oleObj spid="_x0000_s1117359" name="Equation" r:id="rId12" imgW="304560" imgH="291960" progId="Equation.DSMT4">
                  <p:embed/>
                </p:oleObj>
              </mc:Choice>
              <mc:Fallback>
                <p:oleObj name="Equation" r:id="rId12" imgW="304560" imgH="29196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790" y="2521662"/>
                        <a:ext cx="304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98761" name="Object 9"/>
          <p:cNvGraphicFramePr>
            <a:graphicFrameLocks noChangeAspect="1"/>
          </p:cNvGraphicFramePr>
          <p:nvPr/>
        </p:nvGraphicFramePr>
        <p:xfrm>
          <a:off x="4781386" y="3850928"/>
          <a:ext cx="304800" cy="292100"/>
        </p:xfrm>
        <a:graphic>
          <a:graphicData uri="http://schemas.openxmlformats.org/presentationml/2006/ole">
            <mc:AlternateContent xmlns:mc="http://schemas.openxmlformats.org/markup-compatibility/2006">
              <mc:Choice xmlns:v="urn:schemas-microsoft-com:vml" Requires="v">
                <p:oleObj spid="_x0000_s1117360" name="Equation" r:id="rId13" imgW="304560" imgH="291960" progId="Equation.DSMT4">
                  <p:embed/>
                </p:oleObj>
              </mc:Choice>
              <mc:Fallback>
                <p:oleObj name="Equation" r:id="rId13" imgW="304560" imgH="29196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1386" y="3850928"/>
                        <a:ext cx="304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标题 10"/>
          <p:cNvSpPr>
            <a:spLocks noGrp="1"/>
          </p:cNvSpPr>
          <p:nvPr>
            <p:ph type="title"/>
          </p:nvPr>
        </p:nvSpPr>
        <p:spPr/>
        <p:txBody>
          <a:bodyPr/>
          <a:lstStyle/>
          <a:p>
            <a:r>
              <a:rPr lang="en-US" altLang="zh-CN" dirty="0" smtClean="0"/>
              <a:t>Adaptive selecting network</a:t>
            </a:r>
            <a:endParaRPr lang="zh-CN" altLang="en-US" dirty="0"/>
          </a:p>
        </p:txBody>
      </p:sp>
      <p:sp>
        <p:nvSpPr>
          <p:cNvPr id="10" name="下箭头 20"/>
          <p:cNvSpPr>
            <a:spLocks noChangeArrowheads="1"/>
          </p:cNvSpPr>
          <p:nvPr/>
        </p:nvSpPr>
        <p:spPr bwMode="auto">
          <a:xfrm rot="16200000">
            <a:off x="3537140" y="4916823"/>
            <a:ext cx="357894" cy="681613"/>
          </a:xfrm>
          <a:prstGeom prst="downArrow">
            <a:avLst>
              <a:gd name="adj1" fmla="val 33481"/>
              <a:gd name="adj2" fmla="val 66516"/>
            </a:avLst>
          </a:prstGeom>
          <a:solidFill>
            <a:srgbClr val="5CAD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pPr eaLnBrk="1" hangingPunct="1">
              <a:buFont typeface="Arial" charset="0"/>
              <a:buNone/>
            </a:pPr>
            <a:endParaRPr lang="zh-CN" altLang="en-US" dirty="0"/>
          </a:p>
        </p:txBody>
      </p:sp>
      <p:pic>
        <p:nvPicPr>
          <p:cNvPr id="2" name="图片 1"/>
          <p:cNvPicPr>
            <a:picLocks noChangeAspect="1"/>
          </p:cNvPicPr>
          <p:nvPr/>
        </p:nvPicPr>
        <p:blipFill>
          <a:blip r:embed="rId14"/>
          <a:stretch>
            <a:fillRect/>
          </a:stretch>
        </p:blipFill>
        <p:spPr>
          <a:xfrm>
            <a:off x="152400" y="4305569"/>
            <a:ext cx="2953109" cy="190412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smtClean="0"/>
              <a:t>Structural property of beamspace channel 1</a:t>
            </a:r>
            <a:endParaRPr lang="zh-CN" altLang="en-US" sz="3200" dirty="0"/>
          </a:p>
        </p:txBody>
      </p:sp>
      <p:sp>
        <p:nvSpPr>
          <p:cNvPr id="23" name="圆角矩形 22"/>
          <p:cNvSpPr/>
          <p:nvPr/>
        </p:nvSpPr>
        <p:spPr bwMode="auto">
          <a:xfrm>
            <a:off x="231500" y="3699328"/>
            <a:ext cx="8676863" cy="1393531"/>
          </a:xfrm>
          <a:prstGeom prst="roundRect">
            <a:avLst/>
          </a:prstGeom>
          <a:solidFill>
            <a:srgbClr val="92D05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endParaRPr>
          </a:p>
        </p:txBody>
      </p:sp>
      <p:sp>
        <p:nvSpPr>
          <p:cNvPr id="25" name="TextBox 24"/>
          <p:cNvSpPr txBox="1"/>
          <p:nvPr/>
        </p:nvSpPr>
        <p:spPr>
          <a:xfrm>
            <a:off x="341719" y="3765962"/>
            <a:ext cx="8536063" cy="923330"/>
          </a:xfrm>
          <a:prstGeom prst="rect">
            <a:avLst/>
          </a:prstGeom>
          <a:noFill/>
        </p:spPr>
        <p:txBody>
          <a:bodyPr wrap="square" rtlCol="0">
            <a:spAutoFit/>
          </a:bodyPr>
          <a:lstStyle/>
          <a:p>
            <a:pPr algn="just"/>
            <a:r>
              <a:rPr lang="en-US" altLang="zh-CN" sz="1800" b="1" dirty="0" smtClean="0">
                <a:solidFill>
                  <a:srgbClr val="C00000"/>
                </a:solidFill>
                <a:latin typeface="Times New Roman" pitchFamily="18" charset="0"/>
                <a:cs typeface="Times New Roman" pitchFamily="18" charset="0"/>
              </a:rPr>
              <a:t>Lemma 1. </a:t>
            </a:r>
            <a:r>
              <a:rPr lang="en-US" altLang="zh-CN" sz="1800" dirty="0" smtClean="0">
                <a:solidFill>
                  <a:srgbClr val="000000"/>
                </a:solidFill>
                <a:latin typeface="Times New Roman" pitchFamily="18" charset="0"/>
                <a:cs typeface="Times New Roman" pitchFamily="18" charset="0"/>
              </a:rPr>
              <a:t>Present      as                                    , where              is the </a:t>
            </a:r>
            <a:r>
              <a:rPr lang="en-US" altLang="zh-CN" sz="1800" i="1" dirty="0" err="1" smtClean="0">
                <a:solidFill>
                  <a:srgbClr val="000000"/>
                </a:solidFill>
                <a:latin typeface="Times New Roman" pitchFamily="18" charset="0"/>
                <a:cs typeface="Times New Roman" pitchFamily="18" charset="0"/>
              </a:rPr>
              <a:t>i</a:t>
            </a:r>
            <a:r>
              <a:rPr lang="en-US" altLang="zh-CN" sz="1800" dirty="0" err="1" smtClean="0">
                <a:solidFill>
                  <a:srgbClr val="000000"/>
                </a:solidFill>
                <a:latin typeface="Times New Roman" pitchFamily="18" charset="0"/>
                <a:cs typeface="Times New Roman" pitchFamily="18" charset="0"/>
              </a:rPr>
              <a:t>th</a:t>
            </a:r>
            <a:r>
              <a:rPr lang="en-US" altLang="zh-CN" sz="1800" dirty="0" smtClean="0">
                <a:solidFill>
                  <a:srgbClr val="000000"/>
                </a:solidFill>
                <a:latin typeface="Times New Roman" pitchFamily="18" charset="0"/>
                <a:cs typeface="Times New Roman" pitchFamily="18" charset="0"/>
              </a:rPr>
              <a:t> channel component of      in the beamspace. Then, when the number of BS antennas </a:t>
            </a:r>
            <a:r>
              <a:rPr lang="en-US" altLang="zh-CN" sz="1800" i="1" dirty="0" smtClean="0">
                <a:solidFill>
                  <a:srgbClr val="000000"/>
                </a:solidFill>
                <a:latin typeface="Times New Roman" pitchFamily="18" charset="0"/>
                <a:cs typeface="Times New Roman" pitchFamily="18" charset="0"/>
              </a:rPr>
              <a:t>N</a:t>
            </a:r>
            <a:r>
              <a:rPr lang="en-US" altLang="zh-CN" sz="1800" dirty="0" smtClean="0">
                <a:solidFill>
                  <a:srgbClr val="000000"/>
                </a:solidFill>
                <a:latin typeface="Times New Roman" pitchFamily="18" charset="0"/>
                <a:cs typeface="Times New Roman" pitchFamily="18" charset="0"/>
              </a:rPr>
              <a:t> goes infinity, any two channel components       and       are orthogonal, i.e.,</a:t>
            </a:r>
            <a:endParaRPr lang="zh-CN" altLang="en-US" sz="1800" dirty="0" smtClean="0">
              <a:solidFill>
                <a:srgbClr val="000000"/>
              </a:solidFill>
              <a:latin typeface="Times New Roman" pitchFamily="18" charset="0"/>
              <a:cs typeface="Times New Roman" pitchFamily="18" charset="0"/>
            </a:endParaRPr>
          </a:p>
        </p:txBody>
      </p:sp>
      <p:graphicFrame>
        <p:nvGraphicFramePr>
          <p:cNvPr id="1105942" name="Object 22"/>
          <p:cNvGraphicFramePr>
            <a:graphicFrameLocks noChangeAspect="1"/>
          </p:cNvGraphicFramePr>
          <p:nvPr/>
        </p:nvGraphicFramePr>
        <p:xfrm>
          <a:off x="1790999" y="4049554"/>
          <a:ext cx="266700" cy="355600"/>
        </p:xfrm>
        <a:graphic>
          <a:graphicData uri="http://schemas.openxmlformats.org/presentationml/2006/ole">
            <mc:AlternateContent xmlns:mc="http://schemas.openxmlformats.org/markup-compatibility/2006">
              <mc:Choice xmlns:v="urn:schemas-microsoft-com:vml" Requires="v">
                <p:oleObj spid="_x0000_s1118406" name="Equation" r:id="rId4" imgW="266400" imgH="355320" progId="Equation.DSMT4">
                  <p:embed/>
                </p:oleObj>
              </mc:Choice>
              <mc:Fallback>
                <p:oleObj name="Equation" r:id="rId4" imgW="266400" imgH="35532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0999" y="4049554"/>
                        <a:ext cx="2667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5943" name="Object 23"/>
          <p:cNvGraphicFramePr>
            <a:graphicFrameLocks noChangeAspect="1"/>
          </p:cNvGraphicFramePr>
          <p:nvPr/>
        </p:nvGraphicFramePr>
        <p:xfrm>
          <a:off x="2931369" y="3741722"/>
          <a:ext cx="2425700" cy="444500"/>
        </p:xfrm>
        <a:graphic>
          <a:graphicData uri="http://schemas.openxmlformats.org/presentationml/2006/ole">
            <mc:AlternateContent xmlns:mc="http://schemas.openxmlformats.org/markup-compatibility/2006">
              <mc:Choice xmlns:v="urn:schemas-microsoft-com:vml" Requires="v">
                <p:oleObj spid="_x0000_s1118407" name="Equation" r:id="rId6" imgW="2425680" imgH="444240" progId="Equation.DSMT4">
                  <p:embed/>
                </p:oleObj>
              </mc:Choice>
              <mc:Fallback>
                <p:oleObj name="Equation" r:id="rId6" imgW="2425680" imgH="44424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1369" y="3741722"/>
                        <a:ext cx="24257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5944" name="Object 24"/>
          <p:cNvGraphicFramePr>
            <a:graphicFrameLocks noChangeAspect="1"/>
          </p:cNvGraphicFramePr>
          <p:nvPr/>
        </p:nvGraphicFramePr>
        <p:xfrm>
          <a:off x="6271501" y="3795531"/>
          <a:ext cx="825500" cy="330200"/>
        </p:xfrm>
        <a:graphic>
          <a:graphicData uri="http://schemas.openxmlformats.org/presentationml/2006/ole">
            <mc:AlternateContent xmlns:mc="http://schemas.openxmlformats.org/markup-compatibility/2006">
              <mc:Choice xmlns:v="urn:schemas-microsoft-com:vml" Requires="v">
                <p:oleObj spid="_x0000_s1118408" name="Equation" r:id="rId8" imgW="825480" imgH="330120" progId="Equation.DSMT4">
                  <p:embed/>
                </p:oleObj>
              </mc:Choice>
              <mc:Fallback>
                <p:oleObj name="Equation" r:id="rId8" imgW="825480" imgH="33012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71501" y="3795531"/>
                        <a:ext cx="8255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5945" name="Object 25"/>
          <p:cNvGraphicFramePr>
            <a:graphicFrameLocks noGrp="1" noChangeAspect="1"/>
          </p:cNvGraphicFramePr>
          <p:nvPr>
            <p:ph idx="1"/>
          </p:nvPr>
        </p:nvGraphicFramePr>
        <p:xfrm>
          <a:off x="3219266" y="4347937"/>
          <a:ext cx="203200" cy="330200"/>
        </p:xfrm>
        <a:graphic>
          <a:graphicData uri="http://schemas.openxmlformats.org/presentationml/2006/ole">
            <mc:AlternateContent xmlns:mc="http://schemas.openxmlformats.org/markup-compatibility/2006">
              <mc:Choice xmlns:v="urn:schemas-microsoft-com:vml" Requires="v">
                <p:oleObj spid="_x0000_s1118409" name="Equation" r:id="rId10" imgW="203040" imgH="330120" progId="Equation.DSMT4">
                  <p:embed/>
                </p:oleObj>
              </mc:Choice>
              <mc:Fallback>
                <p:oleObj name="Equation" r:id="rId10" imgW="203040" imgH="33012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19266" y="4347937"/>
                        <a:ext cx="2032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5946" name="Object 26"/>
          <p:cNvGraphicFramePr>
            <a:graphicFrameLocks noChangeAspect="1"/>
          </p:cNvGraphicFramePr>
          <p:nvPr/>
        </p:nvGraphicFramePr>
        <p:xfrm>
          <a:off x="3916912" y="4339245"/>
          <a:ext cx="228600" cy="355600"/>
        </p:xfrm>
        <a:graphic>
          <a:graphicData uri="http://schemas.openxmlformats.org/presentationml/2006/ole">
            <mc:AlternateContent xmlns:mc="http://schemas.openxmlformats.org/markup-compatibility/2006">
              <mc:Choice xmlns:v="urn:schemas-microsoft-com:vml" Requires="v">
                <p:oleObj spid="_x0000_s1118410" name="Equation" r:id="rId12" imgW="228600" imgH="355320" progId="Equation.DSMT4">
                  <p:embed/>
                </p:oleObj>
              </mc:Choice>
              <mc:Fallback>
                <p:oleObj name="Equation" r:id="rId12" imgW="228600" imgH="35532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16912" y="4339245"/>
                        <a:ext cx="2286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5947" name="Object 27"/>
          <p:cNvGraphicFramePr>
            <a:graphicFrameLocks noChangeAspect="1"/>
          </p:cNvGraphicFramePr>
          <p:nvPr/>
        </p:nvGraphicFramePr>
        <p:xfrm>
          <a:off x="2483511" y="4636832"/>
          <a:ext cx="4127500" cy="457200"/>
        </p:xfrm>
        <a:graphic>
          <a:graphicData uri="http://schemas.openxmlformats.org/presentationml/2006/ole">
            <mc:AlternateContent xmlns:mc="http://schemas.openxmlformats.org/markup-compatibility/2006">
              <mc:Choice xmlns:v="urn:schemas-microsoft-com:vml" Requires="v">
                <p:oleObj spid="_x0000_s1118411" name="Equation" r:id="rId14" imgW="4127400" imgH="457200" progId="Equation.DSMT4">
                  <p:embed/>
                </p:oleObj>
              </mc:Choice>
              <mc:Fallback>
                <p:oleObj name="Equation" r:id="rId14" imgW="4127400" imgH="457200"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83511" y="4636832"/>
                        <a:ext cx="41275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Rectangle 3"/>
          <p:cNvSpPr txBox="1">
            <a:spLocks noChangeArrowheads="1"/>
          </p:cNvSpPr>
          <p:nvPr/>
        </p:nvSpPr>
        <p:spPr bwMode="auto">
          <a:xfrm>
            <a:off x="102982" y="5041963"/>
            <a:ext cx="9041018" cy="2053318"/>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Times New Roman" pitchFamily="18" charset="0"/>
                <a:cs typeface="Times New Roman" pitchFamily="18" charset="0"/>
                <a:sym typeface="Wingdings" pitchFamily="2" charset="2"/>
              </a:rPr>
              <a:t>Insights </a:t>
            </a:r>
            <a:endParaRPr lang="en-US" altLang="zh-CN" sz="2200" b="1" kern="0" dirty="0">
              <a:solidFill>
                <a:srgbClr val="000000"/>
              </a:solidFill>
              <a:latin typeface="Times New Roman" pitchFamily="18" charset="0"/>
              <a:cs typeface="Times New Roman" pitchFamily="18" charset="0"/>
              <a:sym typeface="Wingdings" pitchFamily="2" charset="2"/>
            </a:endParaRPr>
          </a:p>
          <a:p>
            <a:pPr marL="742950" lvl="1" indent="-285750">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The total estimation problem can be </a:t>
            </a:r>
            <a:r>
              <a:rPr lang="en-US" altLang="zh-CN" sz="2000" b="1" kern="0" dirty="0" smtClean="0">
                <a:solidFill>
                  <a:srgbClr val="FF0000"/>
                </a:solidFill>
                <a:latin typeface="Times New Roman" pitchFamily="18" charset="0"/>
                <a:cs typeface="Times New Roman" pitchFamily="18" charset="0"/>
                <a:sym typeface="Wingdings" pitchFamily="2" charset="2"/>
              </a:rPr>
              <a:t>decomposed</a:t>
            </a:r>
            <a:r>
              <a:rPr lang="en-US" altLang="zh-CN" sz="2000" kern="0" dirty="0" smtClean="0">
                <a:solidFill>
                  <a:srgbClr val="000000"/>
                </a:solidFill>
                <a:latin typeface="Times New Roman" pitchFamily="18" charset="0"/>
                <a:cs typeface="Times New Roman" pitchFamily="18" charset="0"/>
                <a:sym typeface="Wingdings" pitchFamily="2" charset="2"/>
              </a:rPr>
              <a:t> into a series of  </a:t>
            </a:r>
            <a:r>
              <a:rPr lang="en-US" altLang="zh-CN" sz="2000" b="1" kern="0" dirty="0" smtClean="0">
                <a:solidFill>
                  <a:srgbClr val="FF0000"/>
                </a:solidFill>
                <a:latin typeface="Times New Roman" pitchFamily="18" charset="0"/>
                <a:cs typeface="Times New Roman" pitchFamily="18" charset="0"/>
                <a:sym typeface="Wingdings" pitchFamily="2" charset="2"/>
              </a:rPr>
              <a:t>independent</a:t>
            </a:r>
            <a:r>
              <a:rPr lang="en-US" altLang="zh-CN" sz="2000" kern="0" dirty="0" smtClean="0">
                <a:solidFill>
                  <a:srgbClr val="000000"/>
                </a:solidFill>
                <a:latin typeface="Times New Roman" pitchFamily="18" charset="0"/>
                <a:cs typeface="Times New Roman" pitchFamily="18" charset="0"/>
                <a:sym typeface="Wingdings" pitchFamily="2" charset="2"/>
              </a:rPr>
              <a:t> sub-problems</a:t>
            </a:r>
          </a:p>
          <a:p>
            <a:pPr marL="742950" lvl="1" indent="-285750">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Each sub-problem only considers one </a:t>
            </a:r>
            <a:r>
              <a:rPr lang="en-US" altLang="zh-CN" sz="2000" b="1" kern="0" dirty="0" smtClean="0">
                <a:solidFill>
                  <a:srgbClr val="0000FF"/>
                </a:solidFill>
                <a:latin typeface="Times New Roman" pitchFamily="18" charset="0"/>
                <a:cs typeface="Times New Roman" pitchFamily="18" charset="0"/>
                <a:sym typeface="Wingdings" pitchFamily="2" charset="2"/>
              </a:rPr>
              <a:t>channel component</a:t>
            </a:r>
            <a:endParaRPr lang="en-US" altLang="zh-CN" sz="2000" b="1" kern="0" dirty="0">
              <a:solidFill>
                <a:srgbClr val="0000FF"/>
              </a:solidFill>
              <a:latin typeface="Times New Roman" pitchFamily="18" charset="0"/>
              <a:cs typeface="Times New Roman" pitchFamily="18" charset="0"/>
            </a:endParaRPr>
          </a:p>
          <a:p>
            <a:pPr marL="742950" lvl="1" indent="-285750" eaLnBrk="1" hangingPunct="1">
              <a:lnSpc>
                <a:spcPct val="150000"/>
              </a:lnSpc>
              <a:spcBef>
                <a:spcPct val="20000"/>
              </a:spcBef>
              <a:buClr>
                <a:srgbClr val="000000"/>
              </a:buClr>
              <a:buFontTx/>
              <a:buChar char="–"/>
              <a:defRPr/>
            </a:pPr>
            <a:endParaRPr lang="en-US" altLang="zh-CN" sz="1800" kern="0" dirty="0" smtClean="0">
              <a:solidFill>
                <a:srgbClr val="FF0000"/>
              </a:solidFill>
              <a:latin typeface="Times New Roman" pitchFamily="18" charset="0"/>
              <a:cs typeface="Times New Roman" pitchFamily="18" charset="0"/>
              <a:sym typeface="Wingdings" pitchFamily="2" charset="2"/>
            </a:endParaRPr>
          </a:p>
        </p:txBody>
      </p:sp>
      <p:sp>
        <p:nvSpPr>
          <p:cNvPr id="42" name="Rectangle 3"/>
          <p:cNvSpPr txBox="1">
            <a:spLocks noChangeArrowheads="1"/>
          </p:cNvSpPr>
          <p:nvPr/>
        </p:nvSpPr>
        <p:spPr bwMode="auto">
          <a:xfrm>
            <a:off x="112921" y="1149014"/>
            <a:ext cx="8921750" cy="2049874"/>
          </a:xfrm>
          <a:prstGeom prst="rect">
            <a:avLst/>
          </a:prstGeom>
          <a:noFill/>
          <a:ln w="9525">
            <a:noFill/>
            <a:miter lim="800000"/>
            <a:headEnd/>
            <a:tailEnd/>
          </a:ln>
        </p:spPr>
        <p:txBody>
          <a:bodyPr/>
          <a:lstStyle/>
          <a:p>
            <a:pPr marL="342900" indent="-342900">
              <a:spcBef>
                <a:spcPct val="20000"/>
              </a:spcBef>
              <a:buClr>
                <a:srgbClr val="000000"/>
              </a:buClr>
              <a:buFont typeface="Wingdings" pitchFamily="2" charset="2"/>
              <a:buChar char="l"/>
              <a:defRPr/>
            </a:pPr>
            <a:r>
              <a:rPr lang="en-US" altLang="zh-CN" sz="2200" b="1" kern="0" dirty="0" smtClean="0">
                <a:solidFill>
                  <a:srgbClr val="000000"/>
                </a:solidFill>
                <a:latin typeface="Times New Roman" pitchFamily="18" charset="0"/>
                <a:cs typeface="Times New Roman" pitchFamily="18" charset="0"/>
                <a:sym typeface="Wingdings" pitchFamily="2" charset="2"/>
              </a:rPr>
              <a:t>Classical CS algorithms</a:t>
            </a:r>
            <a:endParaRPr lang="en-US" altLang="zh-CN" sz="2200" b="1" kern="0" dirty="0">
              <a:solidFill>
                <a:srgbClr val="000000"/>
              </a:solidFill>
              <a:latin typeface="Times New Roman" pitchFamily="18" charset="0"/>
              <a:cs typeface="Times New Roman" pitchFamily="18" charset="0"/>
              <a:sym typeface="Wingdings" pitchFamily="2" charset="2"/>
            </a:endParaRPr>
          </a:p>
          <a:p>
            <a:pPr marL="742950" lvl="1" indent="-285750">
              <a:spcBef>
                <a:spcPct val="20000"/>
              </a:spcBef>
              <a:buClr>
                <a:srgbClr val="000000"/>
              </a:buClr>
              <a:buFontTx/>
              <a:buChar char="–"/>
              <a:defRPr/>
            </a:pPr>
            <a:r>
              <a:rPr lang="en-US" altLang="zh-CN" sz="2000" b="1" kern="0" dirty="0" smtClean="0">
                <a:solidFill>
                  <a:srgbClr val="FF0000"/>
                </a:solidFill>
                <a:latin typeface="Times New Roman" pitchFamily="18" charset="0"/>
                <a:cs typeface="Times New Roman" pitchFamily="18" charset="0"/>
                <a:sym typeface="Wingdings" pitchFamily="2" charset="2"/>
              </a:rPr>
              <a:t>Deteriorated</a:t>
            </a:r>
            <a:r>
              <a:rPr lang="en-US" altLang="zh-CN" sz="2000" kern="0" dirty="0" smtClean="0">
                <a:solidFill>
                  <a:srgbClr val="000000"/>
                </a:solidFill>
                <a:latin typeface="Times New Roman" pitchFamily="18" charset="0"/>
                <a:cs typeface="Times New Roman" pitchFamily="18" charset="0"/>
                <a:sym typeface="Wingdings" pitchFamily="2" charset="2"/>
              </a:rPr>
              <a:t> performance</a:t>
            </a:r>
            <a:r>
              <a:rPr lang="zh-CN" altLang="en-US" sz="2000"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in </a:t>
            </a:r>
            <a:r>
              <a:rPr lang="en-US" altLang="zh-CN" sz="2000" b="1" kern="0" dirty="0" smtClean="0">
                <a:solidFill>
                  <a:srgbClr val="0000FF"/>
                </a:solidFill>
                <a:latin typeface="Times New Roman" pitchFamily="18" charset="0"/>
                <a:cs typeface="Times New Roman" pitchFamily="18" charset="0"/>
                <a:sym typeface="Wingdings" pitchFamily="2" charset="2"/>
              </a:rPr>
              <a:t>low SNR </a:t>
            </a:r>
            <a:r>
              <a:rPr lang="en-US" altLang="zh-CN" sz="2000" kern="0" dirty="0" smtClean="0">
                <a:solidFill>
                  <a:srgbClr val="000000"/>
                </a:solidFill>
                <a:latin typeface="Times New Roman" pitchFamily="18" charset="0"/>
                <a:cs typeface="Times New Roman" pitchFamily="18" charset="0"/>
                <a:sym typeface="Wingdings" pitchFamily="2" charset="2"/>
              </a:rPr>
              <a:t>region</a:t>
            </a:r>
            <a:endParaRPr lang="en-US" altLang="zh-CN" sz="2000" b="1" kern="0" dirty="0" smtClean="0">
              <a:solidFill>
                <a:srgbClr val="FF0000"/>
              </a:solidFill>
              <a:latin typeface="Times New Roman" pitchFamily="18" charset="0"/>
              <a:cs typeface="Times New Roman" pitchFamily="18" charset="0"/>
              <a:sym typeface="Wingdings" pitchFamily="2" charset="2"/>
            </a:endParaRPr>
          </a:p>
          <a:p>
            <a:pPr marL="900000" lvl="1" indent="-285750">
              <a:spcBef>
                <a:spcPct val="20000"/>
              </a:spcBef>
              <a:buClr>
                <a:srgbClr val="000000"/>
              </a:buClr>
              <a:buFont typeface="Wingdings" pitchFamily="2" charset="2"/>
              <a:buChar char="Ø"/>
              <a:defRPr/>
            </a:pPr>
            <a:r>
              <a:rPr lang="en-US" altLang="zh-CN" sz="2000" b="1" kern="0" dirty="0" smtClean="0">
                <a:solidFill>
                  <a:srgbClr val="FF0000"/>
                </a:solidFill>
                <a:latin typeface="Times New Roman" pitchFamily="18" charset="0"/>
                <a:cs typeface="Times New Roman" pitchFamily="18" charset="0"/>
                <a:sym typeface="Wingdings" pitchFamily="2" charset="2"/>
              </a:rPr>
              <a:t>Low </a:t>
            </a:r>
            <a:r>
              <a:rPr lang="en-US" altLang="zh-CN" sz="2000" kern="0" dirty="0" smtClean="0">
                <a:solidFill>
                  <a:srgbClr val="000000"/>
                </a:solidFill>
                <a:latin typeface="Times New Roman" pitchFamily="18" charset="0"/>
                <a:cs typeface="Times New Roman" pitchFamily="18" charset="0"/>
                <a:sym typeface="Wingdings" pitchFamily="2" charset="2"/>
              </a:rPr>
              <a:t>transmit power at user side</a:t>
            </a:r>
            <a:endParaRPr lang="en-US" altLang="zh-CN" sz="2000" b="1" kern="0" dirty="0" smtClean="0">
              <a:solidFill>
                <a:srgbClr val="FF0000"/>
              </a:solidFill>
              <a:latin typeface="Times New Roman" pitchFamily="18" charset="0"/>
              <a:cs typeface="Times New Roman" pitchFamily="18" charset="0"/>
              <a:sym typeface="Wingdings" pitchFamily="2" charset="2"/>
            </a:endParaRPr>
          </a:p>
          <a:p>
            <a:pPr marL="900000" lvl="1" indent="-285750">
              <a:spcBef>
                <a:spcPct val="20000"/>
              </a:spcBef>
              <a:buClr>
                <a:srgbClr val="000000"/>
              </a:buClr>
              <a:buFont typeface="Wingdings" pitchFamily="2" charset="2"/>
              <a:buChar char="Ø"/>
              <a:defRPr/>
            </a:pPr>
            <a:r>
              <a:rPr lang="en-US" altLang="zh-CN" sz="2000" b="1" kern="0" dirty="0" smtClean="0">
                <a:solidFill>
                  <a:srgbClr val="FF0000"/>
                </a:solidFill>
                <a:latin typeface="Times New Roman" pitchFamily="18" charset="0"/>
                <a:cs typeface="Times New Roman" pitchFamily="18" charset="0"/>
                <a:sym typeface="Wingdings" pitchFamily="2" charset="2"/>
              </a:rPr>
              <a:t>Serious</a:t>
            </a:r>
            <a:r>
              <a:rPr lang="en-US" altLang="zh-CN" sz="2000" kern="0" dirty="0" smtClean="0">
                <a:solidFill>
                  <a:srgbClr val="000000"/>
                </a:solidFill>
                <a:latin typeface="Times New Roman" pitchFamily="18" charset="0"/>
                <a:cs typeface="Times New Roman" pitchFamily="18" charset="0"/>
                <a:sym typeface="Wingdings" pitchFamily="2" charset="2"/>
              </a:rPr>
              <a:t> path loss of mmWave signals</a:t>
            </a:r>
            <a:endParaRPr lang="en-US" altLang="zh-CN" sz="2000" b="1" kern="0" dirty="0" smtClean="0">
              <a:solidFill>
                <a:srgbClr val="FF0000"/>
              </a:solidFill>
              <a:latin typeface="Times New Roman" pitchFamily="18" charset="0"/>
              <a:cs typeface="Times New Roman" pitchFamily="18" charset="0"/>
              <a:sym typeface="Wingdings" pitchFamily="2" charset="2"/>
            </a:endParaRPr>
          </a:p>
          <a:p>
            <a:pPr marL="900000" lvl="1" indent="-285750">
              <a:spcBef>
                <a:spcPct val="20000"/>
              </a:spcBef>
              <a:buClr>
                <a:srgbClr val="000000"/>
              </a:buClr>
              <a:buFont typeface="Wingdings" pitchFamily="2" charset="2"/>
              <a:buChar char="Ø"/>
              <a:defRPr/>
            </a:pPr>
            <a:r>
              <a:rPr lang="en-US" altLang="zh-CN" sz="2000" b="1" kern="0" dirty="0" smtClean="0">
                <a:solidFill>
                  <a:srgbClr val="FF0000"/>
                </a:solidFill>
                <a:latin typeface="Times New Roman" pitchFamily="18" charset="0"/>
                <a:cs typeface="Times New Roman" pitchFamily="18" charset="0"/>
              </a:rPr>
              <a:t>Lack</a:t>
            </a:r>
            <a:r>
              <a:rPr lang="en-US" altLang="zh-CN" sz="2000" kern="0" dirty="0" smtClean="0">
                <a:solidFill>
                  <a:srgbClr val="000000"/>
                </a:solidFill>
                <a:latin typeface="Times New Roman" pitchFamily="18" charset="0"/>
                <a:cs typeface="Times New Roman" pitchFamily="18" charset="0"/>
              </a:rPr>
              <a:t> of beamforming gain</a:t>
            </a:r>
            <a:endParaRPr lang="en-US" altLang="zh-CN" sz="2000" kern="0" dirty="0">
              <a:solidFill>
                <a:srgbClr val="000000"/>
              </a:solidFill>
              <a:latin typeface="Times New Roman" pitchFamily="18" charset="0"/>
              <a:cs typeface="Times New Roman" pitchFamily="18" charset="0"/>
            </a:endParaRPr>
          </a:p>
          <a:p>
            <a:pPr marL="742950" lvl="1" indent="-285750" eaLnBrk="1" hangingPunct="1">
              <a:lnSpc>
                <a:spcPct val="150000"/>
              </a:lnSpc>
              <a:spcBef>
                <a:spcPct val="20000"/>
              </a:spcBef>
              <a:buClr>
                <a:srgbClr val="000000"/>
              </a:buClr>
              <a:buFontTx/>
              <a:buChar char="–"/>
              <a:defRPr/>
            </a:pPr>
            <a:endParaRPr lang="en-US" altLang="zh-CN" sz="1800" kern="0" dirty="0" smtClean="0">
              <a:solidFill>
                <a:srgbClr val="FF0000"/>
              </a:solidFill>
              <a:latin typeface="Times New Roman" pitchFamily="18" charset="0"/>
              <a:cs typeface="Times New Roman" pitchFamily="18" charset="0"/>
              <a:sym typeface="Wingdings" pitchFamily="2" charset="2"/>
            </a:endParaRPr>
          </a:p>
        </p:txBody>
      </p:sp>
      <p:sp>
        <p:nvSpPr>
          <p:cNvPr id="43" name="右大括号 42"/>
          <p:cNvSpPr/>
          <p:nvPr/>
        </p:nvSpPr>
        <p:spPr bwMode="auto">
          <a:xfrm>
            <a:off x="5473600" y="1956497"/>
            <a:ext cx="143521" cy="1012201"/>
          </a:xfrm>
          <a:prstGeom prst="rightBrace">
            <a:avLst>
              <a:gd name="adj1" fmla="val 42407"/>
              <a:gd name="adj2" fmla="val 50000"/>
            </a:avLst>
          </a:prstGeom>
          <a:noFill/>
          <a:ln w="190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smtClean="0">
              <a:ln>
                <a:noFill/>
              </a:ln>
              <a:solidFill>
                <a:schemeClr val="tx1"/>
              </a:solidFill>
              <a:effectLst/>
              <a:latin typeface="Arial" pitchFamily="34" charset="0"/>
              <a:ea typeface="宋体" pitchFamily="2" charset="-122"/>
            </a:endParaRPr>
          </a:p>
        </p:txBody>
      </p:sp>
      <p:sp>
        <p:nvSpPr>
          <p:cNvPr id="44" name="TextBox 1"/>
          <p:cNvSpPr txBox="1">
            <a:spLocks noChangeArrowheads="1"/>
          </p:cNvSpPr>
          <p:nvPr/>
        </p:nvSpPr>
        <p:spPr bwMode="auto">
          <a:xfrm>
            <a:off x="906700" y="3159783"/>
            <a:ext cx="7312740" cy="400110"/>
          </a:xfrm>
          <a:prstGeom prst="rect">
            <a:avLst/>
          </a:prstGeom>
          <a:solidFill>
            <a:srgbClr val="CC0000"/>
          </a:solidFill>
          <a:ln w="9525">
            <a:noFill/>
            <a:miter lim="800000"/>
            <a:headEnd/>
            <a:tailEnd/>
          </a:ln>
          <a:effectLst>
            <a:outerShdw dist="38100" dir="2700000" algn="tl" rotWithShape="0">
              <a:srgbClr val="808080">
                <a:alpha val="39998"/>
              </a:srgbClr>
            </a:outerShdw>
          </a:effectLst>
        </p:spPr>
        <p:txBody>
          <a:bodyPr wrap="square">
            <a:spAutoFit/>
          </a:bodyPr>
          <a:lstStyle/>
          <a:p>
            <a:r>
              <a:rPr lang="en-US" altLang="zh-CN" sz="2000" b="1" dirty="0" smtClean="0">
                <a:solidFill>
                  <a:srgbClr val="FFFF00"/>
                </a:solidFill>
                <a:latin typeface="Times New Roman" pitchFamily="18" charset="0"/>
                <a:cs typeface="Times New Roman" pitchFamily="18" charset="0"/>
              </a:rPr>
              <a:t>We should utilize the structural properties of beamspace channel</a:t>
            </a:r>
          </a:p>
        </p:txBody>
      </p:sp>
      <p:sp>
        <p:nvSpPr>
          <p:cNvPr id="45" name="TextBox 44"/>
          <p:cNvSpPr txBox="1"/>
          <p:nvPr/>
        </p:nvSpPr>
        <p:spPr>
          <a:xfrm>
            <a:off x="5855661" y="2224853"/>
            <a:ext cx="1630016" cy="461665"/>
          </a:xfrm>
          <a:prstGeom prst="rect">
            <a:avLst/>
          </a:prstGeom>
          <a:noFill/>
        </p:spPr>
        <p:txBody>
          <a:bodyPr wrap="square" rtlCol="0">
            <a:spAutoFit/>
          </a:bodyPr>
          <a:lstStyle/>
          <a:p>
            <a:r>
              <a:rPr lang="en-US" altLang="zh-CN" b="1" dirty="0" smtClean="0">
                <a:solidFill>
                  <a:srgbClr val="0000FF"/>
                </a:solidFill>
                <a:latin typeface="Times New Roman" pitchFamily="18" charset="0"/>
                <a:cs typeface="Times New Roman" pitchFamily="18" charset="0"/>
              </a:rPr>
              <a:t>Low SNR</a:t>
            </a:r>
            <a:endParaRPr lang="zh-CN" altLang="en-US" b="1" dirty="0">
              <a:solidFill>
                <a:srgbClr val="0000FF"/>
              </a:solidFill>
              <a:latin typeface="Times New Roman" pitchFamily="18" charset="0"/>
              <a:cs typeface="Times New Roman" pitchFamily="18" charset="0"/>
            </a:endParaRPr>
          </a:p>
        </p:txBody>
      </p:sp>
      <p:pic>
        <p:nvPicPr>
          <p:cNvPr id="46" name="Picture 8" descr="C:\Users\lenovo\AppData\Local\Microsoft\Windows\INetCache\IE\XP036RLD\Question_mark_alternate[1].png"/>
          <p:cNvPicPr>
            <a:picLocks noChangeAspect="1" noChangeArrowheads="1"/>
          </p:cNvPicPr>
          <p:nvPr/>
        </p:nvPicPr>
        <p:blipFill>
          <a:blip r:embed="rId16" cstate="print"/>
          <a:srcRect/>
          <a:stretch>
            <a:fillRect/>
          </a:stretch>
        </p:blipFill>
        <p:spPr bwMode="auto">
          <a:xfrm rot="1402074">
            <a:off x="7435949" y="2045917"/>
            <a:ext cx="525642" cy="680333"/>
          </a:xfrm>
          <a:prstGeom prst="rect">
            <a:avLst/>
          </a:prstGeom>
          <a:noFill/>
        </p:spPr>
      </p:pic>
      <p:graphicFrame>
        <p:nvGraphicFramePr>
          <p:cNvPr id="1118216" name="Object 8"/>
          <p:cNvGraphicFramePr>
            <a:graphicFrameLocks noChangeAspect="1"/>
          </p:cNvGraphicFramePr>
          <p:nvPr/>
        </p:nvGraphicFramePr>
        <p:xfrm>
          <a:off x="2294497" y="3793248"/>
          <a:ext cx="266700" cy="355600"/>
        </p:xfrm>
        <a:graphic>
          <a:graphicData uri="http://schemas.openxmlformats.org/presentationml/2006/ole">
            <mc:AlternateContent xmlns:mc="http://schemas.openxmlformats.org/markup-compatibility/2006">
              <mc:Choice xmlns:v="urn:schemas-microsoft-com:vml" Requires="v">
                <p:oleObj spid="_x0000_s1118412" name="Equation" r:id="rId17" imgW="266400" imgH="355320" progId="Equation.DSMT4">
                  <p:embed/>
                </p:oleObj>
              </mc:Choice>
              <mc:Fallback>
                <p:oleObj name="Equation" r:id="rId17" imgW="266400" imgH="355320" progId="Equation.DSMT4">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4497" y="3793248"/>
                        <a:ext cx="2667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238536" y="1189785"/>
            <a:ext cx="8676863" cy="2366215"/>
          </a:xfrm>
          <a:prstGeom prst="roundRect">
            <a:avLst/>
          </a:prstGeom>
          <a:solidFill>
            <a:srgbClr val="92D05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smtClean="0">
              <a:ln>
                <a:noFill/>
              </a:ln>
              <a:solidFill>
                <a:schemeClr val="tx1"/>
              </a:solidFill>
              <a:effectLst/>
              <a:latin typeface="Arial" pitchFamily="34" charset="0"/>
              <a:ea typeface="宋体" pitchFamily="2" charset="-122"/>
            </a:endParaRPr>
          </a:p>
        </p:txBody>
      </p:sp>
      <p:sp>
        <p:nvSpPr>
          <p:cNvPr id="7" name="TextBox 6"/>
          <p:cNvSpPr txBox="1"/>
          <p:nvPr/>
        </p:nvSpPr>
        <p:spPr>
          <a:xfrm>
            <a:off x="471004" y="1261570"/>
            <a:ext cx="8353508" cy="2308324"/>
          </a:xfrm>
          <a:prstGeom prst="rect">
            <a:avLst/>
          </a:prstGeom>
          <a:noFill/>
        </p:spPr>
        <p:txBody>
          <a:bodyPr wrap="square" rtlCol="0">
            <a:spAutoFit/>
          </a:bodyPr>
          <a:lstStyle/>
          <a:p>
            <a:pPr algn="just"/>
            <a:r>
              <a:rPr lang="en-US" altLang="zh-CN" sz="1800" b="1" dirty="0" smtClean="0">
                <a:solidFill>
                  <a:srgbClr val="C00000"/>
                </a:solidFill>
                <a:latin typeface="Times New Roman" pitchFamily="18" charset="0"/>
                <a:cs typeface="Times New Roman" pitchFamily="18" charset="0"/>
              </a:rPr>
              <a:t>Lemma 2. </a:t>
            </a:r>
            <a:r>
              <a:rPr lang="en-US" altLang="zh-CN" sz="1800" dirty="0" smtClean="0">
                <a:solidFill>
                  <a:srgbClr val="000000"/>
                </a:solidFill>
                <a:latin typeface="Times New Roman" pitchFamily="18" charset="0"/>
                <a:cs typeface="Times New Roman" pitchFamily="18" charset="0"/>
              </a:rPr>
              <a:t>Consider</a:t>
            </a:r>
            <a:r>
              <a:rPr lang="zh-CN" altLang="en-US" sz="1800" dirty="0" smtClean="0">
                <a:solidFill>
                  <a:srgbClr val="000000"/>
                </a:solidFill>
                <a:latin typeface="Times New Roman" pitchFamily="18" charset="0"/>
                <a:cs typeface="Times New Roman" pitchFamily="18" charset="0"/>
              </a:rPr>
              <a:t> </a:t>
            </a:r>
            <a:r>
              <a:rPr lang="en-US" altLang="zh-CN" sz="1800" dirty="0" smtClean="0">
                <a:solidFill>
                  <a:srgbClr val="000000"/>
                </a:solidFill>
                <a:latin typeface="Times New Roman" pitchFamily="18" charset="0"/>
                <a:cs typeface="Times New Roman" pitchFamily="18" charset="0"/>
              </a:rPr>
              <a:t>the </a:t>
            </a:r>
            <a:r>
              <a:rPr lang="en-US" altLang="zh-CN" sz="1800" i="1" dirty="0" err="1" smtClean="0">
                <a:solidFill>
                  <a:srgbClr val="000000"/>
                </a:solidFill>
                <a:latin typeface="Times New Roman" pitchFamily="18" charset="0"/>
                <a:cs typeface="Times New Roman" pitchFamily="18" charset="0"/>
              </a:rPr>
              <a:t>i</a:t>
            </a:r>
            <a:r>
              <a:rPr lang="en-US" altLang="zh-CN" sz="1800" dirty="0" err="1" smtClean="0">
                <a:solidFill>
                  <a:srgbClr val="000000"/>
                </a:solidFill>
                <a:latin typeface="Times New Roman" pitchFamily="18" charset="0"/>
                <a:cs typeface="Times New Roman" pitchFamily="18" charset="0"/>
              </a:rPr>
              <a:t>th</a:t>
            </a:r>
            <a:r>
              <a:rPr lang="en-US" altLang="zh-CN" sz="1800" dirty="0" smtClean="0">
                <a:solidFill>
                  <a:srgbClr val="000000"/>
                </a:solidFill>
                <a:latin typeface="Times New Roman" pitchFamily="18" charset="0"/>
                <a:cs typeface="Times New Roman" pitchFamily="18" charset="0"/>
              </a:rPr>
              <a:t> channel component    in the beamspace, and assume </a:t>
            </a:r>
            <a:r>
              <a:rPr lang="en-US" altLang="zh-CN" sz="1800" i="1" dirty="0" smtClean="0">
                <a:solidFill>
                  <a:srgbClr val="000000"/>
                </a:solidFill>
                <a:latin typeface="Times New Roman" pitchFamily="18" charset="0"/>
                <a:cs typeface="Times New Roman" pitchFamily="18" charset="0"/>
              </a:rPr>
              <a:t>V</a:t>
            </a:r>
            <a:r>
              <a:rPr lang="en-US" altLang="zh-CN" sz="1800" dirty="0" smtClean="0">
                <a:solidFill>
                  <a:srgbClr val="000000"/>
                </a:solidFill>
                <a:latin typeface="Times New Roman" pitchFamily="18" charset="0"/>
                <a:cs typeface="Times New Roman" pitchFamily="18" charset="0"/>
              </a:rPr>
              <a:t> is an even integer. Then, the ratio between the power      of </a:t>
            </a:r>
            <a:r>
              <a:rPr lang="en-US" altLang="zh-CN" sz="1800" i="1" dirty="0" smtClean="0">
                <a:solidFill>
                  <a:srgbClr val="000000"/>
                </a:solidFill>
                <a:latin typeface="Times New Roman" pitchFamily="18" charset="0"/>
                <a:cs typeface="Times New Roman" pitchFamily="18" charset="0"/>
              </a:rPr>
              <a:t>V</a:t>
            </a:r>
            <a:r>
              <a:rPr lang="en-US" altLang="zh-CN" sz="1800" dirty="0" smtClean="0">
                <a:solidFill>
                  <a:srgbClr val="000000"/>
                </a:solidFill>
                <a:latin typeface="Times New Roman" pitchFamily="18" charset="0"/>
                <a:cs typeface="Times New Roman" pitchFamily="18" charset="0"/>
              </a:rPr>
              <a:t> strongest elements of      and the total power       of      can be </a:t>
            </a:r>
            <a:r>
              <a:rPr lang="en-US" altLang="zh-CN" sz="1800" b="1" dirty="0" smtClean="0">
                <a:solidFill>
                  <a:srgbClr val="C00000"/>
                </a:solidFill>
                <a:latin typeface="Times New Roman" pitchFamily="18" charset="0"/>
                <a:cs typeface="Times New Roman" pitchFamily="18" charset="0"/>
              </a:rPr>
              <a:t>lower-bounded</a:t>
            </a:r>
            <a:r>
              <a:rPr lang="en-US" altLang="zh-CN" sz="1800" dirty="0" smtClean="0">
                <a:solidFill>
                  <a:srgbClr val="000000"/>
                </a:solidFill>
                <a:latin typeface="Times New Roman" pitchFamily="18" charset="0"/>
                <a:cs typeface="Times New Roman" pitchFamily="18" charset="0"/>
              </a:rPr>
              <a:t> by</a:t>
            </a:r>
            <a:endParaRPr lang="en-US" altLang="zh-CN" sz="1800" b="1" dirty="0" smtClean="0">
              <a:solidFill>
                <a:srgbClr val="C00000"/>
              </a:solidFill>
              <a:latin typeface="Times New Roman" pitchFamily="18" charset="0"/>
              <a:cs typeface="Times New Roman" pitchFamily="18" charset="0"/>
            </a:endParaRPr>
          </a:p>
          <a:p>
            <a:pPr algn="just"/>
            <a:endParaRPr lang="en-US" altLang="zh-CN" sz="1800" i="1" dirty="0" smtClean="0">
              <a:solidFill>
                <a:srgbClr val="000000"/>
              </a:solidFill>
              <a:latin typeface="Times New Roman" pitchFamily="18" charset="0"/>
              <a:cs typeface="Times New Roman" pitchFamily="18" charset="0"/>
            </a:endParaRPr>
          </a:p>
          <a:p>
            <a:pPr algn="just"/>
            <a:endParaRPr lang="en-US" altLang="zh-CN" sz="1800" i="1" dirty="0" smtClean="0">
              <a:solidFill>
                <a:srgbClr val="000000"/>
              </a:solidFill>
              <a:latin typeface="Times New Roman" pitchFamily="18" charset="0"/>
              <a:cs typeface="Times New Roman" pitchFamily="18" charset="0"/>
            </a:endParaRPr>
          </a:p>
          <a:p>
            <a:pPr algn="just"/>
            <a:endParaRPr lang="en-US" altLang="zh-CN" sz="1800" i="1" dirty="0" smtClean="0">
              <a:solidFill>
                <a:srgbClr val="000000"/>
              </a:solidFill>
              <a:latin typeface="Times New Roman" pitchFamily="18" charset="0"/>
              <a:cs typeface="Times New Roman" pitchFamily="18" charset="0"/>
            </a:endParaRPr>
          </a:p>
          <a:p>
            <a:pPr algn="just"/>
            <a:r>
              <a:rPr lang="en-US" altLang="zh-CN" sz="1800" dirty="0" smtClean="0">
                <a:solidFill>
                  <a:srgbClr val="000000"/>
                </a:solidFill>
                <a:latin typeface="Times New Roman" pitchFamily="18" charset="0"/>
                <a:cs typeface="Times New Roman" pitchFamily="18" charset="0"/>
              </a:rPr>
              <a:t>Moreover, once the position      of the strongest element of      is determined, the other </a:t>
            </a:r>
            <a:r>
              <a:rPr lang="en-US" altLang="zh-CN" sz="1800" i="1" dirty="0" smtClean="0">
                <a:solidFill>
                  <a:srgbClr val="000000"/>
                </a:solidFill>
                <a:latin typeface="Times New Roman" pitchFamily="18" charset="0"/>
                <a:cs typeface="Times New Roman" pitchFamily="18" charset="0"/>
              </a:rPr>
              <a:t>V</a:t>
            </a:r>
            <a:r>
              <a:rPr lang="en-US" altLang="zh-CN" sz="1800" dirty="0" smtClean="0">
                <a:solidFill>
                  <a:srgbClr val="000000"/>
                </a:solidFill>
                <a:latin typeface="Times New Roman" pitchFamily="18" charset="0"/>
                <a:cs typeface="Times New Roman" pitchFamily="18" charset="0"/>
              </a:rPr>
              <a:t>-1 strongest elements will </a:t>
            </a:r>
            <a:r>
              <a:rPr lang="en-US" altLang="zh-CN" sz="1800" b="1" dirty="0" smtClean="0">
                <a:solidFill>
                  <a:srgbClr val="C00000"/>
                </a:solidFill>
                <a:latin typeface="Times New Roman" pitchFamily="18" charset="0"/>
                <a:cs typeface="Times New Roman" pitchFamily="18" charset="0"/>
              </a:rPr>
              <a:t>uniformly located around</a:t>
            </a:r>
          </a:p>
        </p:txBody>
      </p:sp>
      <p:graphicFrame>
        <p:nvGraphicFramePr>
          <p:cNvPr id="11" name="Object 25"/>
          <p:cNvGraphicFramePr>
            <a:graphicFrameLocks noGrp="1" noChangeAspect="1"/>
          </p:cNvGraphicFramePr>
          <p:nvPr>
            <p:ph idx="1"/>
          </p:nvPr>
        </p:nvGraphicFramePr>
        <p:xfrm>
          <a:off x="4998279" y="1289290"/>
          <a:ext cx="203200" cy="330200"/>
        </p:xfrm>
        <a:graphic>
          <a:graphicData uri="http://schemas.openxmlformats.org/presentationml/2006/ole">
            <mc:AlternateContent xmlns:mc="http://schemas.openxmlformats.org/markup-compatibility/2006">
              <mc:Choice xmlns:v="urn:schemas-microsoft-com:vml" Requires="v">
                <p:oleObj spid="_x0000_s1119655" name="Equation" r:id="rId4" imgW="203040" imgH="330120" progId="Equation.DSMT4">
                  <p:embed/>
                </p:oleObj>
              </mc:Choice>
              <mc:Fallback>
                <p:oleObj name="Equation" r:id="rId4" imgW="203040" imgH="33012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279" y="1289290"/>
                        <a:ext cx="2032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3"/>
          <p:cNvSpPr txBox="1">
            <a:spLocks noChangeArrowheads="1"/>
          </p:cNvSpPr>
          <p:nvPr/>
        </p:nvSpPr>
        <p:spPr bwMode="auto">
          <a:xfrm>
            <a:off x="101600" y="3661150"/>
            <a:ext cx="4572000" cy="2718226"/>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Times New Roman" pitchFamily="18" charset="0"/>
                <a:cs typeface="Times New Roman" pitchFamily="18" charset="0"/>
                <a:sym typeface="Wingdings" pitchFamily="2" charset="2"/>
              </a:rPr>
              <a:t>Insights</a:t>
            </a:r>
            <a:endParaRPr lang="en-US" altLang="zh-CN" sz="2200" b="1" kern="0" dirty="0">
              <a:solidFill>
                <a:srgbClr val="000000"/>
              </a:solidFill>
              <a:latin typeface="Times New Roman" pitchFamily="18" charset="0"/>
              <a:cs typeface="Times New Roman" pitchFamily="18" charset="0"/>
              <a:sym typeface="Wingdings" pitchFamily="2" charset="2"/>
            </a:endParaRPr>
          </a:p>
          <a:p>
            <a:pPr marL="742950" lvl="1" indent="-285750">
              <a:spcBef>
                <a:spcPct val="20000"/>
              </a:spcBef>
              <a:buClr>
                <a:srgbClr val="000000"/>
              </a:buClr>
              <a:buFontTx/>
              <a:buChar char="–"/>
              <a:defRPr/>
            </a:pPr>
            <a:r>
              <a:rPr lang="zh-CN" altLang="en-US" sz="2000" kern="0" dirty="0" smtClean="0">
                <a:solidFill>
                  <a:srgbClr val="000000"/>
                </a:solidFill>
                <a:latin typeface="Times New Roman" pitchFamily="18" charset="0"/>
                <a:cs typeface="Times New Roman" pitchFamily="18" charset="0"/>
                <a:sym typeface="Wingdings" pitchFamily="2" charset="2"/>
              </a:rPr>
              <a:t>    </a:t>
            </a:r>
            <a:r>
              <a:rPr lang="en-US" altLang="zh-CN" sz="2000" dirty="0" smtClean="0">
                <a:solidFill>
                  <a:srgbClr val="000000"/>
                </a:solidFill>
                <a:latin typeface="Times New Roman" pitchFamily="18" charset="0"/>
                <a:cs typeface="Times New Roman" pitchFamily="18" charset="0"/>
              </a:rPr>
              <a:t>can be considered as a </a:t>
            </a:r>
            <a:r>
              <a:rPr lang="en-US" altLang="zh-CN" sz="2000" b="1" dirty="0" smtClean="0">
                <a:solidFill>
                  <a:srgbClr val="FF0000"/>
                </a:solidFill>
                <a:latin typeface="Times New Roman" pitchFamily="18" charset="0"/>
                <a:cs typeface="Times New Roman" pitchFamily="18" charset="0"/>
              </a:rPr>
              <a:t>sparse</a:t>
            </a:r>
            <a:r>
              <a:rPr lang="en-US" altLang="zh-CN" sz="2000" dirty="0" smtClean="0">
                <a:solidFill>
                  <a:srgbClr val="000000"/>
                </a:solidFill>
                <a:latin typeface="Times New Roman" pitchFamily="18" charset="0"/>
                <a:cs typeface="Times New Roman" pitchFamily="18" charset="0"/>
              </a:rPr>
              <a:t> vector </a:t>
            </a:r>
            <a:r>
              <a:rPr lang="en-US" altLang="zh-CN" sz="2000" kern="0" dirty="0" smtClean="0">
                <a:solidFill>
                  <a:srgbClr val="000000"/>
                </a:solidFill>
                <a:latin typeface="Times New Roman" pitchFamily="18" charset="0"/>
                <a:cs typeface="Times New Roman" pitchFamily="18" charset="0"/>
                <a:sym typeface="Wingdings" pitchFamily="2" charset="2"/>
              </a:rPr>
              <a:t>with sparsity </a:t>
            </a:r>
            <a:r>
              <a:rPr lang="en-US" altLang="zh-CN" sz="2000" i="1" kern="0" dirty="0" smtClean="0">
                <a:solidFill>
                  <a:srgbClr val="000000"/>
                </a:solidFill>
                <a:latin typeface="Times New Roman" pitchFamily="18" charset="0"/>
                <a:cs typeface="Times New Roman" pitchFamily="18" charset="0"/>
                <a:sym typeface="Wingdings" pitchFamily="2" charset="2"/>
              </a:rPr>
              <a:t>V</a:t>
            </a:r>
          </a:p>
          <a:p>
            <a:pPr marL="900000" lvl="1" indent="-285750">
              <a:spcBef>
                <a:spcPct val="2000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 </a:t>
            </a:r>
          </a:p>
          <a:p>
            <a:pPr marL="742950" lvl="1" indent="-285750">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The </a:t>
            </a:r>
            <a:r>
              <a:rPr lang="en-US" altLang="zh-CN" sz="2000" b="1" kern="0" dirty="0" smtClean="0">
                <a:solidFill>
                  <a:srgbClr val="0000FF"/>
                </a:solidFill>
                <a:latin typeface="Times New Roman" pitchFamily="18" charset="0"/>
                <a:cs typeface="Times New Roman" pitchFamily="18" charset="0"/>
                <a:sym typeface="Wingdings" pitchFamily="2" charset="2"/>
              </a:rPr>
              <a:t>support</a:t>
            </a:r>
            <a:r>
              <a:rPr lang="en-US" altLang="zh-CN" sz="2000" kern="0" dirty="0" smtClean="0">
                <a:solidFill>
                  <a:srgbClr val="000000"/>
                </a:solidFill>
                <a:latin typeface="Times New Roman" pitchFamily="18" charset="0"/>
                <a:cs typeface="Times New Roman" pitchFamily="18" charset="0"/>
                <a:sym typeface="Wingdings" pitchFamily="2" charset="2"/>
              </a:rPr>
              <a:t> of      can be</a:t>
            </a:r>
            <a:r>
              <a:rPr lang="en-US" altLang="zh-CN" sz="2000" kern="0" dirty="0" smtClean="0">
                <a:solidFill>
                  <a:srgbClr val="FF0000"/>
                </a:solidFill>
                <a:latin typeface="Times New Roman" pitchFamily="18" charset="0"/>
                <a:cs typeface="Times New Roman" pitchFamily="18" charset="0"/>
                <a:sym typeface="Wingdings" pitchFamily="2" charset="2"/>
              </a:rPr>
              <a:t> </a:t>
            </a:r>
            <a:r>
              <a:rPr lang="en-US" altLang="zh-CN" sz="2000" b="1" kern="0" dirty="0" smtClean="0">
                <a:solidFill>
                  <a:srgbClr val="FF0000"/>
                </a:solidFill>
                <a:latin typeface="Times New Roman" pitchFamily="18" charset="0"/>
                <a:cs typeface="Times New Roman" pitchFamily="18" charset="0"/>
                <a:sym typeface="Wingdings" pitchFamily="2" charset="2"/>
              </a:rPr>
              <a:t>uniquely determined</a:t>
            </a:r>
            <a:r>
              <a:rPr lang="en-US" altLang="zh-CN" sz="2000" kern="0" dirty="0" smtClean="0">
                <a:solidFill>
                  <a:srgbClr val="000000"/>
                </a:solidFill>
                <a:latin typeface="Times New Roman" pitchFamily="18" charset="0"/>
                <a:cs typeface="Times New Roman" pitchFamily="18" charset="0"/>
                <a:sym typeface="Wingdings" pitchFamily="2" charset="2"/>
              </a:rPr>
              <a:t> by</a:t>
            </a:r>
            <a:endParaRPr lang="en-US" altLang="zh-CN" sz="2000" b="1" kern="0" dirty="0" smtClean="0">
              <a:solidFill>
                <a:srgbClr val="FF0000"/>
              </a:solidFill>
              <a:latin typeface="Times New Roman" pitchFamily="18" charset="0"/>
              <a:cs typeface="Times New Roman" pitchFamily="18" charset="0"/>
              <a:sym typeface="Wingdings" pitchFamily="2" charset="2"/>
            </a:endParaRPr>
          </a:p>
          <a:p>
            <a:pPr marL="900000" lvl="1" indent="-285750">
              <a:spcBef>
                <a:spcPts val="900"/>
              </a:spcBef>
              <a:buClr>
                <a:srgbClr val="000000"/>
              </a:buClr>
              <a:buFont typeface="Wingdings" pitchFamily="2" charset="2"/>
              <a:buChar char="Ø"/>
              <a:defRPr/>
            </a:pPr>
            <a:r>
              <a:rPr lang="en-US" altLang="zh-CN" sz="2000" b="1" kern="0" dirty="0" smtClean="0">
                <a:solidFill>
                  <a:srgbClr val="000000"/>
                </a:solidFill>
                <a:latin typeface="Times New Roman" pitchFamily="18" charset="0"/>
                <a:cs typeface="Times New Roman" pitchFamily="18" charset="0"/>
                <a:sym typeface="Wingdings" pitchFamily="2" charset="2"/>
              </a:rPr>
              <a:t> </a:t>
            </a:r>
            <a:endParaRPr lang="en-US" altLang="zh-CN" sz="2000" b="1" kern="0" dirty="0">
              <a:solidFill>
                <a:srgbClr val="0000FF"/>
              </a:solidFill>
              <a:latin typeface="Times New Roman" pitchFamily="18" charset="0"/>
              <a:cs typeface="Times New Roman" pitchFamily="18" charset="0"/>
            </a:endParaRPr>
          </a:p>
          <a:p>
            <a:pPr marL="742950" lvl="1" indent="-285750" eaLnBrk="1" hangingPunct="1">
              <a:lnSpc>
                <a:spcPct val="150000"/>
              </a:lnSpc>
              <a:spcBef>
                <a:spcPct val="20000"/>
              </a:spcBef>
              <a:buClr>
                <a:srgbClr val="000000"/>
              </a:buClr>
              <a:buFontTx/>
              <a:buChar char="–"/>
              <a:defRPr/>
            </a:pPr>
            <a:endParaRPr lang="en-US" altLang="zh-CN" sz="1800" kern="0" dirty="0" smtClean="0">
              <a:solidFill>
                <a:srgbClr val="FF0000"/>
              </a:solidFill>
              <a:latin typeface="Times New Roman" pitchFamily="18" charset="0"/>
              <a:cs typeface="Times New Roman" pitchFamily="18" charset="0"/>
              <a:sym typeface="Wingdings" pitchFamily="2" charset="2"/>
            </a:endParaRPr>
          </a:p>
        </p:txBody>
      </p:sp>
      <p:graphicFrame>
        <p:nvGraphicFramePr>
          <p:cNvPr id="1106960" name="Object 16"/>
          <p:cNvGraphicFramePr>
            <a:graphicFrameLocks noChangeAspect="1"/>
          </p:cNvGraphicFramePr>
          <p:nvPr/>
        </p:nvGraphicFramePr>
        <p:xfrm>
          <a:off x="3245376" y="2080304"/>
          <a:ext cx="3327400" cy="863600"/>
        </p:xfrm>
        <a:graphic>
          <a:graphicData uri="http://schemas.openxmlformats.org/presentationml/2006/ole">
            <mc:AlternateContent xmlns:mc="http://schemas.openxmlformats.org/markup-compatibility/2006">
              <mc:Choice xmlns:v="urn:schemas-microsoft-com:vml" Requires="v">
                <p:oleObj spid="_x0000_s1119656" name="Equation" r:id="rId6" imgW="3327120" imgH="863280" progId="Equation.DSMT4">
                  <p:embed/>
                </p:oleObj>
              </mc:Choice>
              <mc:Fallback>
                <p:oleObj name="Equation" r:id="rId6" imgW="3327120" imgH="86328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5376" y="2080304"/>
                        <a:ext cx="33274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6962" name="Object 18"/>
          <p:cNvGraphicFramePr>
            <a:graphicFrameLocks noChangeAspect="1"/>
          </p:cNvGraphicFramePr>
          <p:nvPr/>
        </p:nvGraphicFramePr>
        <p:xfrm>
          <a:off x="7809161" y="1566627"/>
          <a:ext cx="203200" cy="330200"/>
        </p:xfrm>
        <a:graphic>
          <a:graphicData uri="http://schemas.openxmlformats.org/presentationml/2006/ole">
            <mc:AlternateContent xmlns:mc="http://schemas.openxmlformats.org/markup-compatibility/2006">
              <mc:Choice xmlns:v="urn:schemas-microsoft-com:vml" Requires="v">
                <p:oleObj spid="_x0000_s1119657" name="Equation" r:id="rId8" imgW="203040" imgH="330120" progId="Equation.DSMT4">
                  <p:embed/>
                </p:oleObj>
              </mc:Choice>
              <mc:Fallback>
                <p:oleObj name="Equation" r:id="rId8" imgW="203040" imgH="33012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9161" y="1566627"/>
                        <a:ext cx="2032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6963" name="Object 19"/>
          <p:cNvGraphicFramePr>
            <a:graphicFrameLocks noChangeAspect="1"/>
          </p:cNvGraphicFramePr>
          <p:nvPr/>
        </p:nvGraphicFramePr>
        <p:xfrm>
          <a:off x="2280198" y="1848511"/>
          <a:ext cx="203200" cy="330200"/>
        </p:xfrm>
        <a:graphic>
          <a:graphicData uri="http://schemas.openxmlformats.org/presentationml/2006/ole">
            <mc:AlternateContent xmlns:mc="http://schemas.openxmlformats.org/markup-compatibility/2006">
              <mc:Choice xmlns:v="urn:schemas-microsoft-com:vml" Requires="v">
                <p:oleObj spid="_x0000_s1119658" name="Equation" r:id="rId9" imgW="203040" imgH="330120" progId="Equation.DSMT4">
                  <p:embed/>
                </p:oleObj>
              </mc:Choice>
              <mc:Fallback>
                <p:oleObj name="Equation" r:id="rId9" imgW="203040" imgH="33012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0198" y="1848511"/>
                        <a:ext cx="2032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6964" name="Object 20"/>
          <p:cNvGraphicFramePr>
            <a:graphicFrameLocks noChangeAspect="1"/>
          </p:cNvGraphicFramePr>
          <p:nvPr/>
        </p:nvGraphicFramePr>
        <p:xfrm>
          <a:off x="4982816" y="1570602"/>
          <a:ext cx="266700" cy="330200"/>
        </p:xfrm>
        <a:graphic>
          <a:graphicData uri="http://schemas.openxmlformats.org/presentationml/2006/ole">
            <mc:AlternateContent xmlns:mc="http://schemas.openxmlformats.org/markup-compatibility/2006">
              <mc:Choice xmlns:v="urn:schemas-microsoft-com:vml" Requires="v">
                <p:oleObj spid="_x0000_s1119659" name="Equation" r:id="rId10" imgW="266584" imgH="330057" progId="Equation.DSMT4">
                  <p:embed/>
                </p:oleObj>
              </mc:Choice>
              <mc:Fallback>
                <p:oleObj name="Equation" r:id="rId10" imgW="266584" imgH="330057"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82816" y="1570602"/>
                        <a:ext cx="2667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6965" name="Object 21"/>
          <p:cNvGraphicFramePr>
            <a:graphicFrameLocks noChangeAspect="1"/>
          </p:cNvGraphicFramePr>
          <p:nvPr/>
        </p:nvGraphicFramePr>
        <p:xfrm>
          <a:off x="1672866" y="1855082"/>
          <a:ext cx="266700" cy="330200"/>
        </p:xfrm>
        <a:graphic>
          <a:graphicData uri="http://schemas.openxmlformats.org/presentationml/2006/ole">
            <mc:AlternateContent xmlns:mc="http://schemas.openxmlformats.org/markup-compatibility/2006">
              <mc:Choice xmlns:v="urn:schemas-microsoft-com:vml" Requires="v">
                <p:oleObj spid="_x0000_s1119660" name="Equation" r:id="rId12" imgW="266584" imgH="330057" progId="Equation.DSMT4">
                  <p:embed/>
                </p:oleObj>
              </mc:Choice>
              <mc:Fallback>
                <p:oleObj name="Equation" r:id="rId12" imgW="266584" imgH="330057"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72866" y="1855082"/>
                        <a:ext cx="2667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6966" name="Object 22"/>
          <p:cNvGraphicFramePr>
            <a:graphicFrameLocks noChangeAspect="1"/>
          </p:cNvGraphicFramePr>
          <p:nvPr/>
        </p:nvGraphicFramePr>
        <p:xfrm>
          <a:off x="5991032" y="2941816"/>
          <a:ext cx="203200" cy="330200"/>
        </p:xfrm>
        <a:graphic>
          <a:graphicData uri="http://schemas.openxmlformats.org/presentationml/2006/ole">
            <mc:AlternateContent xmlns:mc="http://schemas.openxmlformats.org/markup-compatibility/2006">
              <mc:Choice xmlns:v="urn:schemas-microsoft-com:vml" Requires="v">
                <p:oleObj spid="_x0000_s1119661" name="Equation" r:id="rId14" imgW="203040" imgH="330120" progId="Equation.DSMT4">
                  <p:embed/>
                </p:oleObj>
              </mc:Choice>
              <mc:Fallback>
                <p:oleObj name="Equation" r:id="rId14" imgW="203040" imgH="330120" progId="Equation.DSMT4">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1032" y="2941816"/>
                        <a:ext cx="2032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对象 30"/>
          <p:cNvGraphicFramePr>
            <a:graphicFrameLocks noChangeAspect="1"/>
          </p:cNvGraphicFramePr>
          <p:nvPr/>
        </p:nvGraphicFramePr>
        <p:xfrm>
          <a:off x="3190406" y="2915919"/>
          <a:ext cx="241300" cy="355600"/>
        </p:xfrm>
        <a:graphic>
          <a:graphicData uri="http://schemas.openxmlformats.org/presentationml/2006/ole">
            <mc:AlternateContent xmlns:mc="http://schemas.openxmlformats.org/markup-compatibility/2006">
              <mc:Choice xmlns:v="urn:schemas-microsoft-com:vml" Requires="v">
                <p:oleObj spid="_x0000_s1119662" name="Equation" r:id="rId15" imgW="241200" imgH="355320" progId="Equation.DSMT4">
                  <p:embed/>
                </p:oleObj>
              </mc:Choice>
              <mc:Fallback>
                <p:oleObj name="Equation" r:id="rId15" imgW="241200" imgH="35532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90406" y="2915919"/>
                        <a:ext cx="2413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6968" name="Object 24"/>
          <p:cNvGraphicFramePr>
            <a:graphicFrameLocks noChangeAspect="1"/>
          </p:cNvGraphicFramePr>
          <p:nvPr/>
        </p:nvGraphicFramePr>
        <p:xfrm>
          <a:off x="5485420" y="3183558"/>
          <a:ext cx="241300" cy="355600"/>
        </p:xfrm>
        <a:graphic>
          <a:graphicData uri="http://schemas.openxmlformats.org/presentationml/2006/ole">
            <mc:AlternateContent xmlns:mc="http://schemas.openxmlformats.org/markup-compatibility/2006">
              <mc:Choice xmlns:v="urn:schemas-microsoft-com:vml" Requires="v">
                <p:oleObj spid="_x0000_s1119663" name="Equation" r:id="rId17" imgW="241200" imgH="355320" progId="Equation.DSMT4">
                  <p:embed/>
                </p:oleObj>
              </mc:Choice>
              <mc:Fallback>
                <p:oleObj name="Equation" r:id="rId17" imgW="241200" imgH="35532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85420" y="3183558"/>
                        <a:ext cx="2413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6969" name="Object 25"/>
          <p:cNvGraphicFramePr>
            <a:graphicFrameLocks noChangeAspect="1"/>
          </p:cNvGraphicFramePr>
          <p:nvPr/>
        </p:nvGraphicFramePr>
        <p:xfrm>
          <a:off x="4629200" y="3660892"/>
          <a:ext cx="4553889" cy="2240966"/>
        </p:xfrm>
        <a:graphic>
          <a:graphicData uri="http://schemas.openxmlformats.org/presentationml/2006/ole">
            <mc:AlternateContent xmlns:mc="http://schemas.openxmlformats.org/markup-compatibility/2006">
              <mc:Choice xmlns:v="urn:schemas-microsoft-com:vml" Requires="v">
                <p:oleObj spid="_x0000_s1119664" name="Visio" r:id="rId19" imgW="3268448" imgH="1612660" progId="Visio.Drawing.11">
                  <p:embed/>
                </p:oleObj>
              </mc:Choice>
              <mc:Fallback>
                <p:oleObj name="Visio" r:id="rId19" imgW="3268448" imgH="1612660" progId="Visio.Drawing.11">
                  <p:embed/>
                  <p:pic>
                    <p:nvPicPr>
                      <p:cNvPr id="0"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29200" y="3660892"/>
                        <a:ext cx="4553889" cy="22409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6970" name="Object 26"/>
          <p:cNvGraphicFramePr>
            <a:graphicFrameLocks noChangeAspect="1"/>
          </p:cNvGraphicFramePr>
          <p:nvPr/>
        </p:nvGraphicFramePr>
        <p:xfrm>
          <a:off x="948690" y="4104958"/>
          <a:ext cx="203200" cy="330200"/>
        </p:xfrm>
        <a:graphic>
          <a:graphicData uri="http://schemas.openxmlformats.org/presentationml/2006/ole">
            <mc:AlternateContent xmlns:mc="http://schemas.openxmlformats.org/markup-compatibility/2006">
              <mc:Choice xmlns:v="urn:schemas-microsoft-com:vml" Requires="v">
                <p:oleObj spid="_x0000_s1119665" name="Equation" r:id="rId21" imgW="203040" imgH="330120" progId="Equation.DSMT4">
                  <p:embed/>
                </p:oleObj>
              </mc:Choice>
              <mc:Fallback>
                <p:oleObj name="Equation" r:id="rId21" imgW="203040" imgH="330120" progId="Equation.DSMT4">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690" y="4104958"/>
                        <a:ext cx="2032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6971" name="Object 27"/>
          <p:cNvGraphicFramePr>
            <a:graphicFrameLocks noChangeAspect="1"/>
          </p:cNvGraphicFramePr>
          <p:nvPr/>
        </p:nvGraphicFramePr>
        <p:xfrm>
          <a:off x="1092200" y="4775200"/>
          <a:ext cx="3022600" cy="330200"/>
        </p:xfrm>
        <a:graphic>
          <a:graphicData uri="http://schemas.openxmlformats.org/presentationml/2006/ole">
            <mc:AlternateContent xmlns:mc="http://schemas.openxmlformats.org/markup-compatibility/2006">
              <mc:Choice xmlns:v="urn:schemas-microsoft-com:vml" Requires="v">
                <p:oleObj spid="_x0000_s1119666" name="Equation" r:id="rId22" imgW="3022600" imgH="330200" progId="Equation.DSMT4">
                  <p:embed/>
                </p:oleObj>
              </mc:Choice>
              <mc:Fallback>
                <p:oleObj name="Equation" r:id="rId22" imgW="3022600" imgH="330200" progId="Equation.DSMT4">
                  <p:embed/>
                  <p:pic>
                    <p:nvPicPr>
                      <p:cNvPr id="0" name="Picture 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92200" y="4775200"/>
                        <a:ext cx="30226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6972" name="Object 28"/>
          <p:cNvGraphicFramePr>
            <a:graphicFrameLocks noChangeAspect="1"/>
          </p:cNvGraphicFramePr>
          <p:nvPr/>
        </p:nvGraphicFramePr>
        <p:xfrm>
          <a:off x="2636769" y="5151852"/>
          <a:ext cx="203200" cy="330200"/>
        </p:xfrm>
        <a:graphic>
          <a:graphicData uri="http://schemas.openxmlformats.org/presentationml/2006/ole">
            <mc:AlternateContent xmlns:mc="http://schemas.openxmlformats.org/markup-compatibility/2006">
              <mc:Choice xmlns:v="urn:schemas-microsoft-com:vml" Requires="v">
                <p:oleObj spid="_x0000_s1119667" name="Equation" r:id="rId24" imgW="203040" imgH="330120" progId="Equation.DSMT4">
                  <p:embed/>
                </p:oleObj>
              </mc:Choice>
              <mc:Fallback>
                <p:oleObj name="Equation" r:id="rId24" imgW="203040" imgH="330120" progId="Equation.DSMT4">
                  <p:embed/>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769" y="5151852"/>
                        <a:ext cx="2032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6973" name="Object 29"/>
          <p:cNvGraphicFramePr>
            <a:graphicFrameLocks noChangeAspect="1"/>
          </p:cNvGraphicFramePr>
          <p:nvPr/>
        </p:nvGraphicFramePr>
        <p:xfrm>
          <a:off x="2529081" y="5426712"/>
          <a:ext cx="241300" cy="355600"/>
        </p:xfrm>
        <a:graphic>
          <a:graphicData uri="http://schemas.openxmlformats.org/presentationml/2006/ole">
            <mc:AlternateContent xmlns:mc="http://schemas.openxmlformats.org/markup-compatibility/2006">
              <mc:Choice xmlns:v="urn:schemas-microsoft-com:vml" Requires="v">
                <p:oleObj spid="_x0000_s1119668" name="Equation" r:id="rId25" imgW="241200" imgH="355320" progId="Equation.DSMT4">
                  <p:embed/>
                </p:oleObj>
              </mc:Choice>
              <mc:Fallback>
                <p:oleObj name="Equation" r:id="rId25" imgW="241200" imgH="355320" progId="Equation.DSMT4">
                  <p:embed/>
                  <p:pic>
                    <p:nvPicPr>
                      <p:cNvPr id="0"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29081" y="5426712"/>
                        <a:ext cx="2413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对象 38"/>
          <p:cNvGraphicFramePr>
            <a:graphicFrameLocks noChangeAspect="1"/>
          </p:cNvGraphicFramePr>
          <p:nvPr/>
        </p:nvGraphicFramePr>
        <p:xfrm>
          <a:off x="1085850" y="5709603"/>
          <a:ext cx="3771900" cy="622300"/>
        </p:xfrm>
        <a:graphic>
          <a:graphicData uri="http://schemas.openxmlformats.org/presentationml/2006/ole">
            <mc:AlternateContent xmlns:mc="http://schemas.openxmlformats.org/markup-compatibility/2006">
              <mc:Choice xmlns:v="urn:schemas-microsoft-com:vml" Requires="v">
                <p:oleObj spid="_x0000_s1119669" name="Equation" r:id="rId26" imgW="3771720" imgH="622080" progId="Equation.DSMT4">
                  <p:embed/>
                </p:oleObj>
              </mc:Choice>
              <mc:Fallback>
                <p:oleObj name="Equation" r:id="rId26" imgW="3771720" imgH="622080" progId="Equation.DSMT4">
                  <p:embed/>
                  <p:pic>
                    <p:nvPicPr>
                      <p:cNvPr id="0" name="Picture 1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85850" y="5709603"/>
                        <a:ext cx="37719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标题 1"/>
          <p:cNvSpPr>
            <a:spLocks noGrp="1"/>
          </p:cNvSpPr>
          <p:nvPr>
            <p:ph type="title"/>
          </p:nvPr>
        </p:nvSpPr>
        <p:spPr>
          <a:xfrm>
            <a:off x="152400" y="228600"/>
            <a:ext cx="8763000" cy="685800"/>
          </a:xfrm>
        </p:spPr>
        <p:txBody>
          <a:bodyPr/>
          <a:lstStyle/>
          <a:p>
            <a:r>
              <a:rPr lang="en-US" altLang="zh-CN" sz="3200" dirty="0" smtClean="0"/>
              <a:t>Structural property of beamspace channel 2</a:t>
            </a:r>
            <a:endParaRPr lang="zh-CN" alt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674" y="309625"/>
            <a:ext cx="9788325" cy="685800"/>
          </a:xfrm>
        </p:spPr>
        <p:txBody>
          <a:bodyPr/>
          <a:lstStyle/>
          <a:p>
            <a:r>
              <a:rPr lang="en-US" altLang="zh-CN" sz="2400" dirty="0" smtClean="0"/>
              <a:t>Support detection (SD) based beamspace channel estimation</a:t>
            </a:r>
            <a:endParaRPr lang="zh-CN" altLang="en-US" sz="2400" dirty="0"/>
          </a:p>
        </p:txBody>
      </p:sp>
      <p:sp>
        <p:nvSpPr>
          <p:cNvPr id="11048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04897" name="Object 1"/>
          <p:cNvGraphicFramePr>
            <a:graphicFrameLocks noChangeAspect="1"/>
          </p:cNvGraphicFramePr>
          <p:nvPr/>
        </p:nvGraphicFramePr>
        <p:xfrm>
          <a:off x="4749659" y="2627355"/>
          <a:ext cx="4222394" cy="2502444"/>
        </p:xfrm>
        <a:graphic>
          <a:graphicData uri="http://schemas.openxmlformats.org/presentationml/2006/ole">
            <mc:AlternateContent xmlns:mc="http://schemas.openxmlformats.org/markup-compatibility/2006">
              <mc:Choice xmlns:v="urn:schemas-microsoft-com:vml" Requires="v">
                <p:oleObj spid="_x0000_s1120286" name="Visio" r:id="rId4" imgW="3412626" imgH="2026699" progId="Visio.Drawing.11">
                  <p:embed/>
                </p:oleObj>
              </mc:Choice>
              <mc:Fallback>
                <p:oleObj name="Visio" r:id="rId4" imgW="3412626" imgH="2026699"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9659" y="2627355"/>
                        <a:ext cx="4222394" cy="25024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04902" name="Picture 6"/>
          <p:cNvPicPr>
            <a:picLocks noChangeAspect="1" noChangeArrowheads="1"/>
          </p:cNvPicPr>
          <p:nvPr/>
        </p:nvPicPr>
        <p:blipFill>
          <a:blip r:embed="rId6" cstate="print"/>
          <a:srcRect/>
          <a:stretch>
            <a:fillRect/>
          </a:stretch>
        </p:blipFill>
        <p:spPr bwMode="auto">
          <a:xfrm>
            <a:off x="165542" y="1378321"/>
            <a:ext cx="4482548" cy="4712271"/>
          </a:xfrm>
          <a:prstGeom prst="rect">
            <a:avLst/>
          </a:prstGeom>
          <a:noFill/>
          <a:ln w="9525">
            <a:noFill/>
            <a:miter lim="800000"/>
            <a:headEnd/>
            <a:tailEnd/>
          </a:ln>
        </p:spPr>
      </p:pic>
      <p:sp>
        <p:nvSpPr>
          <p:cNvPr id="11" name="矩形 10"/>
          <p:cNvSpPr/>
          <p:nvPr/>
        </p:nvSpPr>
        <p:spPr bwMode="auto">
          <a:xfrm>
            <a:off x="227495" y="2853088"/>
            <a:ext cx="4348701" cy="248478"/>
          </a:xfrm>
          <a:prstGeom prst="rect">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ndParaRPr>
          </a:p>
        </p:txBody>
      </p:sp>
      <p:sp>
        <p:nvSpPr>
          <p:cNvPr id="12" name="矩形 11"/>
          <p:cNvSpPr/>
          <p:nvPr/>
        </p:nvSpPr>
        <p:spPr bwMode="auto">
          <a:xfrm>
            <a:off x="227495" y="3432208"/>
            <a:ext cx="4348701" cy="248478"/>
          </a:xfrm>
          <a:prstGeom prst="rect">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ndParaRPr>
          </a:p>
        </p:txBody>
      </p:sp>
      <p:sp>
        <p:nvSpPr>
          <p:cNvPr id="13" name="矩形 12"/>
          <p:cNvSpPr/>
          <p:nvPr/>
        </p:nvSpPr>
        <p:spPr bwMode="auto">
          <a:xfrm>
            <a:off x="219875" y="4300888"/>
            <a:ext cx="4348701" cy="248478"/>
          </a:xfrm>
          <a:prstGeom prst="rect">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ndParaRPr>
          </a:p>
        </p:txBody>
      </p:sp>
      <p:sp>
        <p:nvSpPr>
          <p:cNvPr id="21" name="矩形 20"/>
          <p:cNvSpPr/>
          <p:nvPr/>
        </p:nvSpPr>
        <p:spPr bwMode="auto">
          <a:xfrm>
            <a:off x="227495" y="4933348"/>
            <a:ext cx="4348701" cy="367744"/>
          </a:xfrm>
          <a:prstGeom prst="rect">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zh-CN" smtClean="0">
                <a:ea typeface="宋体" pitchFamily="2" charset="-122"/>
              </a:rPr>
              <a:t>Contents</a:t>
            </a:r>
          </a:p>
        </p:txBody>
      </p:sp>
      <p:sp>
        <p:nvSpPr>
          <p:cNvPr id="5123" name="AutoShape 6"/>
          <p:cNvSpPr>
            <a:spLocks noChangeArrowheads="1"/>
          </p:cNvSpPr>
          <p:nvPr/>
        </p:nvSpPr>
        <p:spPr bwMode="gray">
          <a:xfrm>
            <a:off x="836613" y="1516338"/>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24" name="AutoShape 7"/>
          <p:cNvSpPr>
            <a:spLocks noChangeArrowheads="1"/>
          </p:cNvSpPr>
          <p:nvPr/>
        </p:nvSpPr>
        <p:spPr bwMode="gray">
          <a:xfrm>
            <a:off x="406400" y="1397275"/>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53" name="Text Box 8"/>
          <p:cNvSpPr txBox="1">
            <a:spLocks noChangeArrowheads="1"/>
          </p:cNvSpPr>
          <p:nvPr/>
        </p:nvSpPr>
        <p:spPr bwMode="gray">
          <a:xfrm>
            <a:off x="1066800" y="1498875"/>
            <a:ext cx="3276600" cy="457200"/>
          </a:xfrm>
          <a:prstGeom prst="rect">
            <a:avLst/>
          </a:prstGeom>
          <a:noFill/>
          <a:ln w="9525" algn="ctr">
            <a:noFill/>
            <a:miter lim="800000"/>
            <a:headEnd/>
            <a:tailEnd/>
          </a:ln>
        </p:spPr>
        <p:txBody>
          <a:bodyPr>
            <a:spAutoFit/>
          </a:bodyPr>
          <a:lstStyle/>
          <a:p>
            <a:pPr algn="ctr" eaLnBrk="1" hangingPunct="1"/>
            <a:r>
              <a:rPr lang="en-US" altLang="zh-CN" b="1" dirty="0">
                <a:latin typeface="Times New Roman" pitchFamily="18" charset="0"/>
              </a:rPr>
              <a:t>Technical Background</a:t>
            </a:r>
            <a:endParaRPr lang="zh-CN" altLang="zh-CN" dirty="0"/>
          </a:p>
        </p:txBody>
      </p:sp>
      <p:sp>
        <p:nvSpPr>
          <p:cNvPr id="27654" name="Text Box 9"/>
          <p:cNvSpPr txBox="1">
            <a:spLocks noChangeArrowheads="1"/>
          </p:cNvSpPr>
          <p:nvPr/>
        </p:nvSpPr>
        <p:spPr bwMode="gray">
          <a:xfrm>
            <a:off x="620713" y="1495700"/>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7" name="AutoShape 6"/>
          <p:cNvSpPr>
            <a:spLocks noChangeArrowheads="1"/>
          </p:cNvSpPr>
          <p:nvPr/>
        </p:nvSpPr>
        <p:spPr bwMode="gray">
          <a:xfrm>
            <a:off x="840250" y="2476438"/>
            <a:ext cx="4048125"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28" name="AutoShape 7"/>
          <p:cNvSpPr>
            <a:spLocks noChangeArrowheads="1"/>
          </p:cNvSpPr>
          <p:nvPr/>
        </p:nvSpPr>
        <p:spPr bwMode="gray">
          <a:xfrm>
            <a:off x="410038" y="2357375"/>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57" name="Text Box 8"/>
          <p:cNvSpPr txBox="1">
            <a:spLocks noChangeArrowheads="1"/>
          </p:cNvSpPr>
          <p:nvPr/>
        </p:nvSpPr>
        <p:spPr bwMode="gray">
          <a:xfrm>
            <a:off x="1078375" y="2468500"/>
            <a:ext cx="2808288" cy="457200"/>
          </a:xfrm>
          <a:prstGeom prst="rect">
            <a:avLst/>
          </a:prstGeom>
          <a:noFill/>
          <a:ln w="9525" algn="ctr">
            <a:noFill/>
            <a:miter lim="800000"/>
            <a:headEnd/>
            <a:tailEnd/>
          </a:ln>
        </p:spPr>
        <p:txBody>
          <a:bodyPr>
            <a:spAutoFit/>
          </a:bodyPr>
          <a:lstStyle/>
          <a:p>
            <a:pPr algn="ctr" eaLnBrk="1" hangingPunct="1"/>
            <a:r>
              <a:rPr lang="en-US" altLang="zh-CN" b="1" dirty="0">
                <a:latin typeface="Times New Roman" pitchFamily="18" charset="0"/>
              </a:rPr>
              <a:t>Proposed Solution</a:t>
            </a:r>
            <a:endParaRPr lang="zh-CN" altLang="zh-CN" dirty="0"/>
          </a:p>
        </p:txBody>
      </p:sp>
      <p:sp>
        <p:nvSpPr>
          <p:cNvPr id="27658" name="Text Box 9"/>
          <p:cNvSpPr txBox="1">
            <a:spLocks noChangeArrowheads="1"/>
          </p:cNvSpPr>
          <p:nvPr/>
        </p:nvSpPr>
        <p:spPr bwMode="gray">
          <a:xfrm>
            <a:off x="624350" y="2455800"/>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1" name="AutoShape 6"/>
          <p:cNvSpPr>
            <a:spLocks noChangeArrowheads="1"/>
          </p:cNvSpPr>
          <p:nvPr/>
        </p:nvSpPr>
        <p:spPr bwMode="gray">
          <a:xfrm>
            <a:off x="834363" y="3430388"/>
            <a:ext cx="40655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32" name="AutoShape 7"/>
          <p:cNvSpPr>
            <a:spLocks noChangeArrowheads="1"/>
          </p:cNvSpPr>
          <p:nvPr/>
        </p:nvSpPr>
        <p:spPr bwMode="gray">
          <a:xfrm>
            <a:off x="404150" y="3311325"/>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61" name="Text Box 8"/>
          <p:cNvSpPr txBox="1">
            <a:spLocks noChangeArrowheads="1"/>
          </p:cNvSpPr>
          <p:nvPr/>
        </p:nvSpPr>
        <p:spPr bwMode="gray">
          <a:xfrm>
            <a:off x="1168263" y="3422450"/>
            <a:ext cx="3138487" cy="457200"/>
          </a:xfrm>
          <a:prstGeom prst="rect">
            <a:avLst/>
          </a:prstGeom>
          <a:noFill/>
          <a:ln w="9525" algn="ctr">
            <a:noFill/>
            <a:miter lim="800000"/>
            <a:headEnd/>
            <a:tailEnd/>
          </a:ln>
        </p:spPr>
        <p:txBody>
          <a:bodyPr>
            <a:spAutoFit/>
          </a:bodyPr>
          <a:lstStyle/>
          <a:p>
            <a:pPr algn="ctr" eaLnBrk="1" hangingPunct="1"/>
            <a:r>
              <a:rPr lang="en-US" altLang="zh-CN" b="1" dirty="0" smtClean="0">
                <a:solidFill>
                  <a:srgbClr val="C00000"/>
                </a:solidFill>
                <a:latin typeface="Times New Roman" pitchFamily="18" charset="0"/>
              </a:rPr>
              <a:t>Performance </a:t>
            </a:r>
            <a:r>
              <a:rPr lang="en-US" altLang="zh-CN" b="1" dirty="0">
                <a:solidFill>
                  <a:srgbClr val="C00000"/>
                </a:solidFill>
                <a:latin typeface="Times New Roman" pitchFamily="18" charset="0"/>
              </a:rPr>
              <a:t>Analysis</a:t>
            </a:r>
            <a:endParaRPr lang="zh-CN" altLang="zh-CN" dirty="0">
              <a:solidFill>
                <a:srgbClr val="C00000"/>
              </a:solidFill>
            </a:endParaRPr>
          </a:p>
        </p:txBody>
      </p:sp>
      <p:sp>
        <p:nvSpPr>
          <p:cNvPr id="27662" name="Text Box 9"/>
          <p:cNvSpPr txBox="1">
            <a:spLocks noChangeArrowheads="1"/>
          </p:cNvSpPr>
          <p:nvPr/>
        </p:nvSpPr>
        <p:spPr bwMode="gray">
          <a:xfrm>
            <a:off x="618463" y="3409750"/>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3</a:t>
            </a:r>
            <a:endParaRPr lang="zh-CN" altLang="zh-CN"/>
          </a:p>
        </p:txBody>
      </p:sp>
      <p:sp>
        <p:nvSpPr>
          <p:cNvPr id="5135" name="AutoShape 6"/>
          <p:cNvSpPr>
            <a:spLocks noChangeArrowheads="1"/>
          </p:cNvSpPr>
          <p:nvPr/>
        </p:nvSpPr>
        <p:spPr bwMode="gray">
          <a:xfrm>
            <a:off x="859100" y="4396838"/>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36" name="AutoShape 7"/>
          <p:cNvSpPr>
            <a:spLocks noChangeArrowheads="1"/>
          </p:cNvSpPr>
          <p:nvPr/>
        </p:nvSpPr>
        <p:spPr bwMode="gray">
          <a:xfrm>
            <a:off x="428888" y="4277775"/>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65" name="Text Box 8"/>
          <p:cNvSpPr txBox="1">
            <a:spLocks noChangeArrowheads="1"/>
          </p:cNvSpPr>
          <p:nvPr/>
        </p:nvSpPr>
        <p:spPr bwMode="gray">
          <a:xfrm>
            <a:off x="884500" y="4400013"/>
            <a:ext cx="3055938" cy="457200"/>
          </a:xfrm>
          <a:prstGeom prst="rect">
            <a:avLst/>
          </a:prstGeom>
          <a:noFill/>
          <a:ln w="9525" algn="ctr">
            <a:noFill/>
            <a:miter lim="800000"/>
            <a:headEnd/>
            <a:tailEnd/>
          </a:ln>
        </p:spPr>
        <p:txBody>
          <a:bodyPr>
            <a:spAutoFit/>
          </a:bodyPr>
          <a:lstStyle/>
          <a:p>
            <a:pPr algn="ctr" eaLnBrk="1" hangingPunct="1"/>
            <a:r>
              <a:rPr lang="zh-CN" altLang="zh-CN" b="1">
                <a:latin typeface="Times New Roman" pitchFamily="18" charset="0"/>
              </a:rPr>
              <a:t>    </a:t>
            </a:r>
            <a:r>
              <a:rPr lang="en-US" altLang="zh-CN" b="1">
                <a:latin typeface="Times New Roman" pitchFamily="18" charset="0"/>
              </a:rPr>
              <a:t>Simulation Results</a:t>
            </a:r>
            <a:endParaRPr lang="zh-CN" altLang="zh-CN"/>
          </a:p>
        </p:txBody>
      </p:sp>
      <p:sp>
        <p:nvSpPr>
          <p:cNvPr id="27666" name="Text Box 9"/>
          <p:cNvSpPr txBox="1">
            <a:spLocks noChangeArrowheads="1"/>
          </p:cNvSpPr>
          <p:nvPr/>
        </p:nvSpPr>
        <p:spPr bwMode="gray">
          <a:xfrm>
            <a:off x="643200" y="4376200"/>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4</a:t>
            </a:r>
            <a:endParaRPr lang="zh-CN" altLang="zh-CN"/>
          </a:p>
        </p:txBody>
      </p:sp>
      <p:sp>
        <p:nvSpPr>
          <p:cNvPr id="5139" name="AutoShape 6"/>
          <p:cNvSpPr>
            <a:spLocks noChangeArrowheads="1"/>
          </p:cNvSpPr>
          <p:nvPr/>
        </p:nvSpPr>
        <p:spPr bwMode="gray">
          <a:xfrm>
            <a:off x="893825" y="53662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40" name="AutoShape 7"/>
          <p:cNvSpPr>
            <a:spLocks noChangeArrowheads="1"/>
          </p:cNvSpPr>
          <p:nvPr/>
        </p:nvSpPr>
        <p:spPr bwMode="gray">
          <a:xfrm>
            <a:off x="463613" y="52472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69" name="Text Box 8"/>
          <p:cNvSpPr txBox="1">
            <a:spLocks noChangeArrowheads="1"/>
          </p:cNvSpPr>
          <p:nvPr/>
        </p:nvSpPr>
        <p:spPr bwMode="gray">
          <a:xfrm>
            <a:off x="766825" y="5358325"/>
            <a:ext cx="2808288" cy="457200"/>
          </a:xfrm>
          <a:prstGeom prst="rect">
            <a:avLst/>
          </a:prstGeom>
          <a:noFill/>
          <a:ln w="9525" algn="ctr">
            <a:noFill/>
            <a:miter lim="800000"/>
            <a:headEnd/>
            <a:tailEnd/>
          </a:ln>
        </p:spPr>
        <p:txBody>
          <a:bodyPr>
            <a:spAutoFit/>
          </a:bodyPr>
          <a:lstStyle/>
          <a:p>
            <a:pPr algn="ctr" eaLnBrk="1" hangingPunct="1"/>
            <a:r>
              <a:rPr lang="en-US" altLang="zh-CN" b="1">
                <a:latin typeface="Times New Roman" pitchFamily="18" charset="0"/>
              </a:rPr>
              <a:t>Conclusions</a:t>
            </a:r>
            <a:endParaRPr lang="zh-CN" altLang="zh-CN"/>
          </a:p>
        </p:txBody>
      </p:sp>
      <p:sp>
        <p:nvSpPr>
          <p:cNvPr id="27670" name="Text Box 9"/>
          <p:cNvSpPr txBox="1">
            <a:spLocks noChangeArrowheads="1"/>
          </p:cNvSpPr>
          <p:nvPr/>
        </p:nvSpPr>
        <p:spPr bwMode="gray">
          <a:xfrm>
            <a:off x="677925" y="534562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5</a:t>
            </a:r>
            <a:endParaRPr lang="zh-CN" altLang="zh-CN"/>
          </a:p>
        </p:txBody>
      </p:sp>
    </p:spTree>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3873" name="Picture 1"/>
          <p:cNvPicPr>
            <a:picLocks noChangeAspect="1" noChangeArrowheads="1"/>
          </p:cNvPicPr>
          <p:nvPr/>
        </p:nvPicPr>
        <p:blipFill>
          <a:blip r:embed="rId4" cstate="print"/>
          <a:srcRect/>
          <a:stretch>
            <a:fillRect/>
          </a:stretch>
        </p:blipFill>
        <p:spPr bwMode="auto">
          <a:xfrm>
            <a:off x="5027433" y="4361671"/>
            <a:ext cx="3771127" cy="2186580"/>
          </a:xfrm>
          <a:prstGeom prst="rect">
            <a:avLst/>
          </a:prstGeom>
          <a:noFill/>
          <a:ln w="9525">
            <a:noFill/>
            <a:miter lim="800000"/>
            <a:headEnd/>
            <a:tailEnd/>
          </a:ln>
        </p:spPr>
      </p:pic>
      <p:sp>
        <p:nvSpPr>
          <p:cNvPr id="6" name="圆角矩形 5"/>
          <p:cNvSpPr/>
          <p:nvPr/>
        </p:nvSpPr>
        <p:spPr bwMode="auto">
          <a:xfrm>
            <a:off x="375920" y="1202635"/>
            <a:ext cx="8463280" cy="3176325"/>
          </a:xfrm>
          <a:prstGeom prst="roundRect">
            <a:avLst>
              <a:gd name="adj" fmla="val 6174"/>
            </a:avLst>
          </a:prstGeom>
          <a:solidFill>
            <a:srgbClr val="92D05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7" name="TextBox 6"/>
          <p:cNvSpPr txBox="1"/>
          <p:nvPr/>
        </p:nvSpPr>
        <p:spPr>
          <a:xfrm>
            <a:off x="558800" y="1219937"/>
            <a:ext cx="8107680" cy="2554545"/>
          </a:xfrm>
          <a:prstGeom prst="rect">
            <a:avLst/>
          </a:prstGeom>
          <a:noFill/>
        </p:spPr>
        <p:txBody>
          <a:bodyPr wrap="square" rtlCol="0">
            <a:spAutoFit/>
          </a:bodyPr>
          <a:lstStyle/>
          <a:p>
            <a:r>
              <a:rPr lang="en-US" altLang="zh-CN" sz="1600" b="1" dirty="0" smtClean="0">
                <a:solidFill>
                  <a:srgbClr val="C00000"/>
                </a:solidFill>
                <a:latin typeface="Times New Roman" pitchFamily="18" charset="0"/>
                <a:cs typeface="Times New Roman" pitchFamily="18" charset="0"/>
              </a:rPr>
              <a:t>Lemma 3. </a:t>
            </a:r>
            <a:r>
              <a:rPr lang="en-US" altLang="zh-CN" sz="1600" dirty="0" smtClean="0">
                <a:solidFill>
                  <a:srgbClr val="000000"/>
                </a:solidFill>
                <a:latin typeface="Times New Roman" pitchFamily="18" charset="0"/>
                <a:cs typeface="Times New Roman" pitchFamily="18" charset="0"/>
              </a:rPr>
              <a:t>Consider the </a:t>
            </a:r>
            <a:r>
              <a:rPr lang="en-US" altLang="zh-CN" sz="1600" dirty="0" err="1" smtClean="0">
                <a:solidFill>
                  <a:srgbClr val="000000"/>
                </a:solidFill>
                <a:latin typeface="Times New Roman" pitchFamily="18" charset="0"/>
                <a:cs typeface="Times New Roman" pitchFamily="18" charset="0"/>
              </a:rPr>
              <a:t>LoS</a:t>
            </a:r>
            <a:r>
              <a:rPr lang="zh-CN" altLang="en-US" sz="1600" dirty="0" smtClean="0">
                <a:solidFill>
                  <a:srgbClr val="000000"/>
                </a:solidFill>
                <a:latin typeface="Times New Roman" pitchFamily="18" charset="0"/>
                <a:cs typeface="Times New Roman" pitchFamily="18" charset="0"/>
              </a:rPr>
              <a:t> </a:t>
            </a:r>
            <a:r>
              <a:rPr lang="en-US" altLang="zh-CN" sz="1600" dirty="0" smtClean="0">
                <a:solidFill>
                  <a:srgbClr val="000000"/>
                </a:solidFill>
                <a:latin typeface="Times New Roman" pitchFamily="18" charset="0"/>
                <a:cs typeface="Times New Roman" pitchFamily="18" charset="0"/>
              </a:rPr>
              <a:t>scenario, i.e.,                   and suppose that the strongest element         of       satisfies </a:t>
            </a:r>
          </a:p>
          <a:p>
            <a:endParaRPr lang="en-US" altLang="zh-CN" sz="1600" i="1" dirty="0" smtClean="0">
              <a:solidFill>
                <a:srgbClr val="000000"/>
              </a:solidFill>
              <a:latin typeface="Times New Roman" pitchFamily="18" charset="0"/>
              <a:cs typeface="Times New Roman" pitchFamily="18" charset="0"/>
            </a:endParaRPr>
          </a:p>
          <a:p>
            <a:endParaRPr lang="en-US" altLang="zh-CN" sz="1600" i="1" dirty="0" smtClean="0">
              <a:solidFill>
                <a:srgbClr val="000000"/>
              </a:solidFill>
              <a:latin typeface="Times New Roman" pitchFamily="18" charset="0"/>
              <a:cs typeface="Times New Roman" pitchFamily="18" charset="0"/>
            </a:endParaRPr>
          </a:p>
          <a:p>
            <a:r>
              <a:rPr lang="en-US" altLang="zh-CN" sz="1600" dirty="0" smtClean="0">
                <a:solidFill>
                  <a:srgbClr val="000000"/>
                </a:solidFill>
                <a:latin typeface="Times New Roman" pitchFamily="18" charset="0"/>
                <a:cs typeface="Times New Roman" pitchFamily="18" charset="0"/>
              </a:rPr>
              <a:t>where            is a constant, and we define that</a:t>
            </a:r>
          </a:p>
          <a:p>
            <a:endParaRPr lang="en-US" altLang="zh-CN" sz="1600" dirty="0" smtClean="0">
              <a:solidFill>
                <a:srgbClr val="000000"/>
              </a:solidFill>
              <a:latin typeface="Times New Roman" pitchFamily="18" charset="0"/>
              <a:cs typeface="Times New Roman" pitchFamily="18" charset="0"/>
            </a:endParaRPr>
          </a:p>
          <a:p>
            <a:endParaRPr lang="en-US" altLang="zh-CN" sz="1600" dirty="0" smtClean="0">
              <a:solidFill>
                <a:srgbClr val="000000"/>
              </a:solidFill>
              <a:latin typeface="Times New Roman" pitchFamily="18" charset="0"/>
              <a:cs typeface="Times New Roman" pitchFamily="18" charset="0"/>
            </a:endParaRPr>
          </a:p>
          <a:p>
            <a:endParaRPr lang="en-US" altLang="zh-CN" sz="1600" dirty="0" smtClean="0">
              <a:solidFill>
                <a:srgbClr val="000000"/>
              </a:solidFill>
              <a:latin typeface="Times New Roman" pitchFamily="18" charset="0"/>
              <a:cs typeface="Times New Roman" pitchFamily="18" charset="0"/>
            </a:endParaRPr>
          </a:p>
          <a:p>
            <a:pPr algn="just"/>
            <a:r>
              <a:rPr lang="en-US" altLang="zh-CN" sz="1600" dirty="0" smtClean="0">
                <a:solidFill>
                  <a:srgbClr val="000000"/>
                </a:solidFill>
                <a:latin typeface="Times New Roman" pitchFamily="18" charset="0"/>
                <a:cs typeface="Times New Roman" pitchFamily="18" charset="0"/>
              </a:rPr>
              <a:t>Then, the probability that the position of the strongest element is correctly estimated is </a:t>
            </a:r>
            <a:r>
              <a:rPr lang="en-US" altLang="zh-CN" sz="1600" b="1" dirty="0" smtClean="0">
                <a:solidFill>
                  <a:srgbClr val="C00000"/>
                </a:solidFill>
                <a:latin typeface="Times New Roman" pitchFamily="18" charset="0"/>
                <a:cs typeface="Times New Roman" pitchFamily="18" charset="0"/>
              </a:rPr>
              <a:t>lower-bounded </a:t>
            </a:r>
            <a:r>
              <a:rPr lang="en-US" altLang="zh-CN" sz="1600" dirty="0" smtClean="0">
                <a:solidFill>
                  <a:srgbClr val="000000"/>
                </a:solidFill>
                <a:latin typeface="Times New Roman" pitchFamily="18" charset="0"/>
                <a:cs typeface="Times New Roman" pitchFamily="18" charset="0"/>
              </a:rPr>
              <a:t>by </a:t>
            </a:r>
            <a:endParaRPr lang="zh-CN" altLang="en-US" sz="1600" dirty="0" smtClean="0">
              <a:solidFill>
                <a:srgbClr val="000000"/>
              </a:solidFill>
              <a:latin typeface="Times New Roman" pitchFamily="18" charset="0"/>
              <a:cs typeface="Times New Roman" pitchFamily="18" charset="0"/>
            </a:endParaRPr>
          </a:p>
        </p:txBody>
      </p:sp>
      <p:graphicFrame>
        <p:nvGraphicFramePr>
          <p:cNvPr id="10" name="Object 17"/>
          <p:cNvGraphicFramePr>
            <a:graphicFrameLocks noChangeAspect="1"/>
          </p:cNvGraphicFramePr>
          <p:nvPr/>
        </p:nvGraphicFramePr>
        <p:xfrm>
          <a:off x="4184902" y="1227318"/>
          <a:ext cx="914400" cy="317500"/>
        </p:xfrm>
        <a:graphic>
          <a:graphicData uri="http://schemas.openxmlformats.org/presentationml/2006/ole">
            <mc:AlternateContent xmlns:mc="http://schemas.openxmlformats.org/markup-compatibility/2006">
              <mc:Choice xmlns:v="urn:schemas-microsoft-com:vml" Requires="v">
                <p:oleObj spid="_x0000_s1121562" name="Equation" r:id="rId5" imgW="914400" imgH="317160" progId="Equation.DSMT4">
                  <p:embed/>
                </p:oleObj>
              </mc:Choice>
              <mc:Fallback>
                <p:oleObj name="Equation" r:id="rId5" imgW="914400" imgH="31716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4902" y="1227318"/>
                        <a:ext cx="9144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3884" name="Object 12"/>
          <p:cNvGraphicFramePr>
            <a:graphicFrameLocks noChangeAspect="1"/>
          </p:cNvGraphicFramePr>
          <p:nvPr/>
        </p:nvGraphicFramePr>
        <p:xfrm>
          <a:off x="923732" y="1474619"/>
          <a:ext cx="228600" cy="304800"/>
        </p:xfrm>
        <a:graphic>
          <a:graphicData uri="http://schemas.openxmlformats.org/presentationml/2006/ole">
            <mc:AlternateContent xmlns:mc="http://schemas.openxmlformats.org/markup-compatibility/2006">
              <mc:Choice xmlns:v="urn:schemas-microsoft-com:vml" Requires="v">
                <p:oleObj spid="_x0000_s1121563" name="Equation" r:id="rId7" imgW="228600" imgH="304560" progId="Equation.DSMT4">
                  <p:embed/>
                </p:oleObj>
              </mc:Choice>
              <mc:Fallback>
                <p:oleObj name="Equation" r:id="rId7" imgW="228600" imgH="30456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3732" y="1474619"/>
                        <a:ext cx="2286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3885" name="Object 13"/>
          <p:cNvGraphicFramePr>
            <a:graphicFrameLocks noChangeAspect="1"/>
          </p:cNvGraphicFramePr>
          <p:nvPr/>
        </p:nvGraphicFramePr>
        <p:xfrm>
          <a:off x="8295166" y="1243671"/>
          <a:ext cx="342900" cy="342900"/>
        </p:xfrm>
        <a:graphic>
          <a:graphicData uri="http://schemas.openxmlformats.org/presentationml/2006/ole">
            <mc:AlternateContent xmlns:mc="http://schemas.openxmlformats.org/markup-compatibility/2006">
              <mc:Choice xmlns:v="urn:schemas-microsoft-com:vml" Requires="v">
                <p:oleObj spid="_x0000_s1121564" name="Equation" r:id="rId9" imgW="342720" imgH="342720" progId="Equation.DSMT4">
                  <p:embed/>
                </p:oleObj>
              </mc:Choice>
              <mc:Fallback>
                <p:oleObj name="Equation" r:id="rId9" imgW="342720" imgH="34272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95166" y="1243671"/>
                        <a:ext cx="3429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对象 23"/>
          <p:cNvGraphicFramePr>
            <a:graphicFrameLocks noChangeAspect="1"/>
          </p:cNvGraphicFramePr>
          <p:nvPr/>
        </p:nvGraphicFramePr>
        <p:xfrm>
          <a:off x="3367654" y="1621115"/>
          <a:ext cx="2362200" cy="673100"/>
        </p:xfrm>
        <a:graphic>
          <a:graphicData uri="http://schemas.openxmlformats.org/presentationml/2006/ole">
            <mc:AlternateContent xmlns:mc="http://schemas.openxmlformats.org/markup-compatibility/2006">
              <mc:Choice xmlns:v="urn:schemas-microsoft-com:vml" Requires="v">
                <p:oleObj spid="_x0000_s1121565" name="Equation" r:id="rId11" imgW="2361960" imgH="672840" progId="Equation.DSMT4">
                  <p:embed/>
                </p:oleObj>
              </mc:Choice>
              <mc:Fallback>
                <p:oleObj name="Equation" r:id="rId11" imgW="2361960" imgH="67284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67654" y="1621115"/>
                        <a:ext cx="23622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对象 24"/>
          <p:cNvGraphicFramePr>
            <a:graphicFrameLocks noChangeAspect="1"/>
          </p:cNvGraphicFramePr>
          <p:nvPr/>
        </p:nvGraphicFramePr>
        <p:xfrm>
          <a:off x="1188720" y="2262084"/>
          <a:ext cx="482600" cy="203200"/>
        </p:xfrm>
        <a:graphic>
          <a:graphicData uri="http://schemas.openxmlformats.org/presentationml/2006/ole">
            <mc:AlternateContent xmlns:mc="http://schemas.openxmlformats.org/markup-compatibility/2006">
              <mc:Choice xmlns:v="urn:schemas-microsoft-com:vml" Requires="v">
                <p:oleObj spid="_x0000_s1121566" name="Equation" r:id="rId13" imgW="482400" imgH="203040" progId="Equation.DSMT4">
                  <p:embed/>
                </p:oleObj>
              </mc:Choice>
              <mc:Fallback>
                <p:oleObj name="Equation" r:id="rId13" imgW="482400" imgH="20304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88720" y="2262084"/>
                        <a:ext cx="4826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对象 25"/>
          <p:cNvGraphicFramePr>
            <a:graphicFrameLocks noChangeAspect="1"/>
          </p:cNvGraphicFramePr>
          <p:nvPr/>
        </p:nvGraphicFramePr>
        <p:xfrm>
          <a:off x="1233204" y="2451758"/>
          <a:ext cx="4940300" cy="711200"/>
        </p:xfrm>
        <a:graphic>
          <a:graphicData uri="http://schemas.openxmlformats.org/presentationml/2006/ole">
            <mc:AlternateContent xmlns:mc="http://schemas.openxmlformats.org/markup-compatibility/2006">
              <mc:Choice xmlns:v="urn:schemas-microsoft-com:vml" Requires="v">
                <p:oleObj spid="_x0000_s1121567" name="Equation" r:id="rId15" imgW="4940280" imgH="711000" progId="Equation.DSMT4">
                  <p:embed/>
                </p:oleObj>
              </mc:Choice>
              <mc:Fallback>
                <p:oleObj name="Equation" r:id="rId15" imgW="4940280" imgH="711000" progId="Equation.DSMT4">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33204" y="2451758"/>
                        <a:ext cx="4940300"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对象 26"/>
          <p:cNvGraphicFramePr>
            <a:graphicFrameLocks noChangeAspect="1"/>
          </p:cNvGraphicFramePr>
          <p:nvPr/>
        </p:nvGraphicFramePr>
        <p:xfrm>
          <a:off x="6375307" y="2470745"/>
          <a:ext cx="1600200" cy="660400"/>
        </p:xfrm>
        <a:graphic>
          <a:graphicData uri="http://schemas.openxmlformats.org/presentationml/2006/ole">
            <mc:AlternateContent xmlns:mc="http://schemas.openxmlformats.org/markup-compatibility/2006">
              <mc:Choice xmlns:v="urn:schemas-microsoft-com:vml" Requires="v">
                <p:oleObj spid="_x0000_s1121568" name="Equation" r:id="rId17" imgW="1600200" imgH="660240" progId="Equation.DSMT4">
                  <p:embed/>
                </p:oleObj>
              </mc:Choice>
              <mc:Fallback>
                <p:oleObj name="Equation" r:id="rId17" imgW="1600200" imgH="660240" progId="Equation.DSMT4">
                  <p:embed/>
                  <p:pic>
                    <p:nvPicPr>
                      <p:cNvPr id="0"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75307" y="2470745"/>
                        <a:ext cx="16002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对象 27"/>
          <p:cNvGraphicFramePr>
            <a:graphicFrameLocks noChangeAspect="1"/>
          </p:cNvGraphicFramePr>
          <p:nvPr/>
        </p:nvGraphicFramePr>
        <p:xfrm>
          <a:off x="2217420" y="3521726"/>
          <a:ext cx="2781300" cy="787400"/>
        </p:xfrm>
        <a:graphic>
          <a:graphicData uri="http://schemas.openxmlformats.org/presentationml/2006/ole">
            <mc:AlternateContent xmlns:mc="http://schemas.openxmlformats.org/markup-compatibility/2006">
              <mc:Choice xmlns:v="urn:schemas-microsoft-com:vml" Requires="v">
                <p:oleObj spid="_x0000_s1121569" name="Equation" r:id="rId19" imgW="2781000" imgH="787320" progId="Equation.DSMT4">
                  <p:embed/>
                </p:oleObj>
              </mc:Choice>
              <mc:Fallback>
                <p:oleObj name="Equation" r:id="rId19" imgW="2781000" imgH="787320" progId="Equation.DSMT4">
                  <p:embed/>
                  <p:pic>
                    <p:nvPicPr>
                      <p:cNvPr id="0" name="Picture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17420" y="3521726"/>
                        <a:ext cx="278130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extBox 1"/>
          <p:cNvSpPr txBox="1">
            <a:spLocks noChangeArrowheads="1"/>
          </p:cNvSpPr>
          <p:nvPr/>
        </p:nvSpPr>
        <p:spPr bwMode="auto">
          <a:xfrm>
            <a:off x="934721" y="6122505"/>
            <a:ext cx="7254240" cy="369332"/>
          </a:xfrm>
          <a:prstGeom prst="rect">
            <a:avLst/>
          </a:prstGeom>
          <a:solidFill>
            <a:srgbClr val="CC0000"/>
          </a:solidFill>
          <a:ln w="9525">
            <a:noFill/>
            <a:miter lim="800000"/>
            <a:headEnd/>
            <a:tailEnd/>
          </a:ln>
          <a:effectLst>
            <a:outerShdw dist="38100" dir="2700000" algn="tl" rotWithShape="0">
              <a:srgbClr val="808080">
                <a:alpha val="39998"/>
              </a:srgbClr>
            </a:outerShdw>
          </a:effectLst>
        </p:spPr>
        <p:txBody>
          <a:bodyPr wrap="square">
            <a:spAutoFit/>
          </a:bodyPr>
          <a:lstStyle/>
          <a:p>
            <a:r>
              <a:rPr lang="en-US" altLang="zh-CN" sz="1800" b="1" dirty="0" smtClean="0">
                <a:solidFill>
                  <a:srgbClr val="FFFF00"/>
                </a:solidFill>
              </a:rPr>
              <a:t>Our scheme enjoys high accuracy than classical CS algorithms !</a:t>
            </a:r>
          </a:p>
        </p:txBody>
      </p:sp>
      <p:sp>
        <p:nvSpPr>
          <p:cNvPr id="30" name="TextBox 29"/>
          <p:cNvSpPr txBox="1"/>
          <p:nvPr/>
        </p:nvSpPr>
        <p:spPr>
          <a:xfrm>
            <a:off x="5232400" y="3654065"/>
            <a:ext cx="3342640" cy="523220"/>
          </a:xfrm>
          <a:prstGeom prst="rect">
            <a:avLst/>
          </a:prstGeom>
          <a:noFill/>
        </p:spPr>
        <p:txBody>
          <a:bodyPr wrap="square" rtlCol="0">
            <a:spAutoFit/>
          </a:bodyPr>
          <a:lstStyle/>
          <a:p>
            <a:pPr algn="just"/>
            <a:r>
              <a:rPr lang="en-US" altLang="zh-CN" sz="1400" b="1" dirty="0" smtClean="0">
                <a:solidFill>
                  <a:srgbClr val="FFFF00"/>
                </a:solidFill>
              </a:rPr>
              <a:t>Lemma 3 can be directly extended to the scenario with </a:t>
            </a:r>
            <a:r>
              <a:rPr lang="en-US" altLang="zh-CN" sz="1400" b="1" dirty="0" err="1" smtClean="0">
                <a:solidFill>
                  <a:srgbClr val="FFFF00"/>
                </a:solidFill>
              </a:rPr>
              <a:t>NLoS</a:t>
            </a:r>
            <a:r>
              <a:rPr lang="en-US" altLang="zh-CN" sz="1400" b="1" dirty="0" smtClean="0">
                <a:solidFill>
                  <a:srgbClr val="FFFF00"/>
                </a:solidFill>
              </a:rPr>
              <a:t> components </a:t>
            </a:r>
            <a:endParaRPr lang="zh-CN" altLang="en-US" sz="1400" b="1" dirty="0">
              <a:solidFill>
                <a:srgbClr val="FFFF00"/>
              </a:solidFill>
            </a:endParaRPr>
          </a:p>
        </p:txBody>
      </p:sp>
      <p:sp>
        <p:nvSpPr>
          <p:cNvPr id="18" name="标题 16"/>
          <p:cNvSpPr>
            <a:spLocks noGrp="1"/>
          </p:cNvSpPr>
          <p:nvPr>
            <p:ph type="title"/>
          </p:nvPr>
        </p:nvSpPr>
        <p:spPr>
          <a:xfrm>
            <a:off x="152400" y="228600"/>
            <a:ext cx="8763000" cy="685800"/>
          </a:xfrm>
        </p:spPr>
        <p:txBody>
          <a:bodyPr/>
          <a:lstStyle/>
          <a:p>
            <a:r>
              <a:rPr lang="en-US" altLang="zh-CN" dirty="0" smtClean="0"/>
              <a:t>Performance analysis</a:t>
            </a:r>
            <a:endParaRPr lang="zh-CN" altLang="en-US" dirty="0"/>
          </a:p>
        </p:txBody>
      </p:sp>
      <p:sp>
        <p:nvSpPr>
          <p:cNvPr id="16" name="Rectangle 3"/>
          <p:cNvSpPr txBox="1">
            <a:spLocks noChangeArrowheads="1"/>
          </p:cNvSpPr>
          <p:nvPr/>
        </p:nvSpPr>
        <p:spPr bwMode="auto">
          <a:xfrm>
            <a:off x="102982" y="4605083"/>
            <a:ext cx="9041018" cy="2053318"/>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Times New Roman" pitchFamily="18" charset="0"/>
                <a:cs typeface="Times New Roman" pitchFamily="18" charset="0"/>
                <a:sym typeface="Wingdings" pitchFamily="2" charset="2"/>
              </a:rPr>
              <a:t>Insights </a:t>
            </a:r>
            <a:endParaRPr lang="en-US" altLang="zh-CN" sz="2200" b="1" kern="0" dirty="0">
              <a:solidFill>
                <a:srgbClr val="000000"/>
              </a:solidFill>
              <a:latin typeface="Times New Roman" pitchFamily="18" charset="0"/>
              <a:cs typeface="Times New Roman" pitchFamily="18" charset="0"/>
              <a:sym typeface="Wingdings" pitchFamily="2" charset="2"/>
            </a:endParaRPr>
          </a:p>
          <a:p>
            <a:pPr marL="742950" lvl="1" indent="-285750">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For small        ,     should also be small</a:t>
            </a:r>
          </a:p>
          <a:p>
            <a:pPr marL="742950" lvl="1" indent="-285750">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The probability decreases</a:t>
            </a:r>
            <a:endParaRPr lang="en-US" altLang="zh-CN" sz="2000" b="1" kern="0" dirty="0">
              <a:solidFill>
                <a:srgbClr val="0000FF"/>
              </a:solidFill>
              <a:latin typeface="Times New Roman" pitchFamily="18" charset="0"/>
              <a:cs typeface="Times New Roman" pitchFamily="18" charset="0"/>
            </a:endParaRPr>
          </a:p>
          <a:p>
            <a:pPr marL="742950" lvl="1" indent="-285750" eaLnBrk="1" hangingPunct="1">
              <a:lnSpc>
                <a:spcPct val="150000"/>
              </a:lnSpc>
              <a:spcBef>
                <a:spcPct val="20000"/>
              </a:spcBef>
              <a:buClr>
                <a:srgbClr val="000000"/>
              </a:buClr>
              <a:buFontTx/>
              <a:buChar char="–"/>
              <a:defRPr/>
            </a:pPr>
            <a:endParaRPr lang="en-US" altLang="zh-CN" sz="1800" kern="0" dirty="0" smtClean="0">
              <a:solidFill>
                <a:srgbClr val="FF0000"/>
              </a:solidFill>
              <a:latin typeface="Times New Roman" pitchFamily="18" charset="0"/>
              <a:cs typeface="Times New Roman" pitchFamily="18" charset="0"/>
              <a:sym typeface="Wingdings" pitchFamily="2" charset="2"/>
            </a:endParaRPr>
          </a:p>
        </p:txBody>
      </p:sp>
      <p:graphicFrame>
        <p:nvGraphicFramePr>
          <p:cNvPr id="17" name="对象 16"/>
          <p:cNvGraphicFramePr>
            <a:graphicFrameLocks noChangeAspect="1"/>
          </p:cNvGraphicFramePr>
          <p:nvPr/>
        </p:nvGraphicFramePr>
        <p:xfrm>
          <a:off x="1938020" y="5003800"/>
          <a:ext cx="431800" cy="406400"/>
        </p:xfrm>
        <a:graphic>
          <a:graphicData uri="http://schemas.openxmlformats.org/presentationml/2006/ole">
            <mc:AlternateContent xmlns:mc="http://schemas.openxmlformats.org/markup-compatibility/2006">
              <mc:Choice xmlns:v="urn:schemas-microsoft-com:vml" Requires="v">
                <p:oleObj spid="_x0000_s1121570" name="Equation" r:id="rId21" imgW="431640" imgH="406080" progId="Equation.DSMT4">
                  <p:embed/>
                </p:oleObj>
              </mc:Choice>
              <mc:Fallback>
                <p:oleObj name="Equation" r:id="rId21" imgW="431640" imgH="406080" progId="Equation.DSMT4">
                  <p:embed/>
                  <p:pic>
                    <p:nvPicPr>
                      <p:cNvPr id="0" name="Picture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938020" y="5003800"/>
                        <a:ext cx="4318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1291" name="Object 11"/>
          <p:cNvGraphicFramePr>
            <a:graphicFrameLocks noChangeAspect="1"/>
          </p:cNvGraphicFramePr>
          <p:nvPr/>
        </p:nvGraphicFramePr>
        <p:xfrm>
          <a:off x="2511425" y="5142865"/>
          <a:ext cx="215900" cy="190500"/>
        </p:xfrm>
        <a:graphic>
          <a:graphicData uri="http://schemas.openxmlformats.org/presentationml/2006/ole">
            <mc:AlternateContent xmlns:mc="http://schemas.openxmlformats.org/markup-compatibility/2006">
              <mc:Choice xmlns:v="urn:schemas-microsoft-com:vml" Requires="v">
                <p:oleObj spid="_x0000_s1121571" name="Equation" r:id="rId23" imgW="215640" imgH="190440" progId="Equation.DSMT4">
                  <p:embed/>
                </p:oleObj>
              </mc:Choice>
              <mc:Fallback>
                <p:oleObj name="Equation" r:id="rId23" imgW="215640" imgH="190440" progId="Equation.DSMT4">
                  <p:embed/>
                  <p:pic>
                    <p:nvPicPr>
                      <p:cNvPr id="0" name="Picture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511425" y="5142865"/>
                        <a:ext cx="2159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zh-CN" smtClean="0">
                <a:ea typeface="宋体" pitchFamily="2" charset="-122"/>
              </a:rPr>
              <a:t>Contents</a:t>
            </a:r>
          </a:p>
        </p:txBody>
      </p:sp>
      <p:sp>
        <p:nvSpPr>
          <p:cNvPr id="5123" name="AutoShape 6"/>
          <p:cNvSpPr>
            <a:spLocks noChangeArrowheads="1"/>
          </p:cNvSpPr>
          <p:nvPr/>
        </p:nvSpPr>
        <p:spPr bwMode="gray">
          <a:xfrm>
            <a:off x="836613" y="1516338"/>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24" name="AutoShape 7"/>
          <p:cNvSpPr>
            <a:spLocks noChangeArrowheads="1"/>
          </p:cNvSpPr>
          <p:nvPr/>
        </p:nvSpPr>
        <p:spPr bwMode="gray">
          <a:xfrm>
            <a:off x="406400" y="1397275"/>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53" name="Text Box 8"/>
          <p:cNvSpPr txBox="1">
            <a:spLocks noChangeArrowheads="1"/>
          </p:cNvSpPr>
          <p:nvPr/>
        </p:nvSpPr>
        <p:spPr bwMode="gray">
          <a:xfrm>
            <a:off x="1066800" y="1498875"/>
            <a:ext cx="3276600" cy="457200"/>
          </a:xfrm>
          <a:prstGeom prst="rect">
            <a:avLst/>
          </a:prstGeom>
          <a:noFill/>
          <a:ln w="9525" algn="ctr">
            <a:noFill/>
            <a:miter lim="800000"/>
            <a:headEnd/>
            <a:tailEnd/>
          </a:ln>
        </p:spPr>
        <p:txBody>
          <a:bodyPr>
            <a:spAutoFit/>
          </a:bodyPr>
          <a:lstStyle/>
          <a:p>
            <a:pPr algn="ctr" eaLnBrk="1" hangingPunct="1"/>
            <a:r>
              <a:rPr lang="en-US" altLang="zh-CN" b="1" dirty="0">
                <a:latin typeface="Times New Roman" pitchFamily="18" charset="0"/>
              </a:rPr>
              <a:t>Technical Background</a:t>
            </a:r>
            <a:endParaRPr lang="zh-CN" altLang="zh-CN" dirty="0"/>
          </a:p>
        </p:txBody>
      </p:sp>
      <p:sp>
        <p:nvSpPr>
          <p:cNvPr id="27654" name="Text Box 9"/>
          <p:cNvSpPr txBox="1">
            <a:spLocks noChangeArrowheads="1"/>
          </p:cNvSpPr>
          <p:nvPr/>
        </p:nvSpPr>
        <p:spPr bwMode="gray">
          <a:xfrm>
            <a:off x="620713" y="1495700"/>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7" name="AutoShape 6"/>
          <p:cNvSpPr>
            <a:spLocks noChangeArrowheads="1"/>
          </p:cNvSpPr>
          <p:nvPr/>
        </p:nvSpPr>
        <p:spPr bwMode="gray">
          <a:xfrm>
            <a:off x="840250" y="2476438"/>
            <a:ext cx="4048125"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28" name="AutoShape 7"/>
          <p:cNvSpPr>
            <a:spLocks noChangeArrowheads="1"/>
          </p:cNvSpPr>
          <p:nvPr/>
        </p:nvSpPr>
        <p:spPr bwMode="gray">
          <a:xfrm>
            <a:off x="410038" y="2357375"/>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57" name="Text Box 8"/>
          <p:cNvSpPr txBox="1">
            <a:spLocks noChangeArrowheads="1"/>
          </p:cNvSpPr>
          <p:nvPr/>
        </p:nvSpPr>
        <p:spPr bwMode="gray">
          <a:xfrm>
            <a:off x="1078375" y="2468500"/>
            <a:ext cx="2808288" cy="457200"/>
          </a:xfrm>
          <a:prstGeom prst="rect">
            <a:avLst/>
          </a:prstGeom>
          <a:noFill/>
          <a:ln w="9525" algn="ctr">
            <a:noFill/>
            <a:miter lim="800000"/>
            <a:headEnd/>
            <a:tailEnd/>
          </a:ln>
        </p:spPr>
        <p:txBody>
          <a:bodyPr>
            <a:spAutoFit/>
          </a:bodyPr>
          <a:lstStyle/>
          <a:p>
            <a:pPr algn="ctr" eaLnBrk="1" hangingPunct="1"/>
            <a:r>
              <a:rPr lang="en-US" altLang="zh-CN" b="1" dirty="0">
                <a:latin typeface="Times New Roman" pitchFamily="18" charset="0"/>
              </a:rPr>
              <a:t>Proposed Solution</a:t>
            </a:r>
            <a:endParaRPr lang="zh-CN" altLang="zh-CN" dirty="0"/>
          </a:p>
        </p:txBody>
      </p:sp>
      <p:sp>
        <p:nvSpPr>
          <p:cNvPr id="27658" name="Text Box 9"/>
          <p:cNvSpPr txBox="1">
            <a:spLocks noChangeArrowheads="1"/>
          </p:cNvSpPr>
          <p:nvPr/>
        </p:nvSpPr>
        <p:spPr bwMode="gray">
          <a:xfrm>
            <a:off x="624350" y="2455800"/>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1" name="AutoShape 6"/>
          <p:cNvSpPr>
            <a:spLocks noChangeArrowheads="1"/>
          </p:cNvSpPr>
          <p:nvPr/>
        </p:nvSpPr>
        <p:spPr bwMode="gray">
          <a:xfrm>
            <a:off x="834363" y="3430388"/>
            <a:ext cx="40655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32" name="AutoShape 7"/>
          <p:cNvSpPr>
            <a:spLocks noChangeArrowheads="1"/>
          </p:cNvSpPr>
          <p:nvPr/>
        </p:nvSpPr>
        <p:spPr bwMode="gray">
          <a:xfrm>
            <a:off x="404150" y="3311325"/>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61" name="Text Box 8"/>
          <p:cNvSpPr txBox="1">
            <a:spLocks noChangeArrowheads="1"/>
          </p:cNvSpPr>
          <p:nvPr/>
        </p:nvSpPr>
        <p:spPr bwMode="gray">
          <a:xfrm>
            <a:off x="1168263" y="3422450"/>
            <a:ext cx="3138487" cy="457200"/>
          </a:xfrm>
          <a:prstGeom prst="rect">
            <a:avLst/>
          </a:prstGeom>
          <a:noFill/>
          <a:ln w="9525" algn="ctr">
            <a:noFill/>
            <a:miter lim="800000"/>
            <a:headEnd/>
            <a:tailEnd/>
          </a:ln>
        </p:spPr>
        <p:txBody>
          <a:bodyPr>
            <a:spAutoFit/>
          </a:bodyPr>
          <a:lstStyle/>
          <a:p>
            <a:pPr algn="ctr" eaLnBrk="1" hangingPunct="1"/>
            <a:r>
              <a:rPr lang="en-US" altLang="zh-CN" b="1" dirty="0" smtClean="0">
                <a:latin typeface="Times New Roman" pitchFamily="18" charset="0"/>
              </a:rPr>
              <a:t>Performance </a:t>
            </a:r>
            <a:r>
              <a:rPr lang="en-US" altLang="zh-CN" b="1" dirty="0">
                <a:latin typeface="Times New Roman" pitchFamily="18" charset="0"/>
              </a:rPr>
              <a:t>Analysis</a:t>
            </a:r>
            <a:endParaRPr lang="zh-CN" altLang="zh-CN" dirty="0"/>
          </a:p>
        </p:txBody>
      </p:sp>
      <p:sp>
        <p:nvSpPr>
          <p:cNvPr id="27662" name="Text Box 9"/>
          <p:cNvSpPr txBox="1">
            <a:spLocks noChangeArrowheads="1"/>
          </p:cNvSpPr>
          <p:nvPr/>
        </p:nvSpPr>
        <p:spPr bwMode="gray">
          <a:xfrm>
            <a:off x="618463" y="3409750"/>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3</a:t>
            </a:r>
            <a:endParaRPr lang="zh-CN" altLang="zh-CN"/>
          </a:p>
        </p:txBody>
      </p:sp>
      <p:sp>
        <p:nvSpPr>
          <p:cNvPr id="5135" name="AutoShape 6"/>
          <p:cNvSpPr>
            <a:spLocks noChangeArrowheads="1"/>
          </p:cNvSpPr>
          <p:nvPr/>
        </p:nvSpPr>
        <p:spPr bwMode="gray">
          <a:xfrm>
            <a:off x="859100" y="4396838"/>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36" name="AutoShape 7"/>
          <p:cNvSpPr>
            <a:spLocks noChangeArrowheads="1"/>
          </p:cNvSpPr>
          <p:nvPr/>
        </p:nvSpPr>
        <p:spPr bwMode="gray">
          <a:xfrm>
            <a:off x="428888" y="4277775"/>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65" name="Text Box 8"/>
          <p:cNvSpPr txBox="1">
            <a:spLocks noChangeArrowheads="1"/>
          </p:cNvSpPr>
          <p:nvPr/>
        </p:nvSpPr>
        <p:spPr bwMode="gray">
          <a:xfrm>
            <a:off x="884500" y="4400013"/>
            <a:ext cx="3055938" cy="457200"/>
          </a:xfrm>
          <a:prstGeom prst="rect">
            <a:avLst/>
          </a:prstGeom>
          <a:noFill/>
          <a:ln w="9525" algn="ctr">
            <a:noFill/>
            <a:miter lim="800000"/>
            <a:headEnd/>
            <a:tailEnd/>
          </a:ln>
        </p:spPr>
        <p:txBody>
          <a:bodyPr>
            <a:spAutoFit/>
          </a:bodyPr>
          <a:lstStyle/>
          <a:p>
            <a:pPr algn="ctr" eaLnBrk="1" hangingPunct="1"/>
            <a:r>
              <a:rPr lang="zh-CN" altLang="zh-CN" b="1">
                <a:solidFill>
                  <a:srgbClr val="C00000"/>
                </a:solidFill>
                <a:latin typeface="Times New Roman" pitchFamily="18" charset="0"/>
              </a:rPr>
              <a:t>    </a:t>
            </a:r>
            <a:r>
              <a:rPr lang="en-US" altLang="zh-CN" b="1">
                <a:solidFill>
                  <a:srgbClr val="C00000"/>
                </a:solidFill>
                <a:latin typeface="Times New Roman" pitchFamily="18" charset="0"/>
              </a:rPr>
              <a:t>Simulation Results</a:t>
            </a:r>
            <a:endParaRPr lang="zh-CN" altLang="zh-CN">
              <a:solidFill>
                <a:srgbClr val="C00000"/>
              </a:solidFill>
            </a:endParaRPr>
          </a:p>
        </p:txBody>
      </p:sp>
      <p:sp>
        <p:nvSpPr>
          <p:cNvPr id="27666" name="Text Box 9"/>
          <p:cNvSpPr txBox="1">
            <a:spLocks noChangeArrowheads="1"/>
          </p:cNvSpPr>
          <p:nvPr/>
        </p:nvSpPr>
        <p:spPr bwMode="gray">
          <a:xfrm>
            <a:off x="643200" y="4376200"/>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4</a:t>
            </a:r>
            <a:endParaRPr lang="zh-CN" altLang="zh-CN"/>
          </a:p>
        </p:txBody>
      </p:sp>
      <p:sp>
        <p:nvSpPr>
          <p:cNvPr id="5139" name="AutoShape 6"/>
          <p:cNvSpPr>
            <a:spLocks noChangeArrowheads="1"/>
          </p:cNvSpPr>
          <p:nvPr/>
        </p:nvSpPr>
        <p:spPr bwMode="gray">
          <a:xfrm>
            <a:off x="893825" y="53662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40" name="AutoShape 7"/>
          <p:cNvSpPr>
            <a:spLocks noChangeArrowheads="1"/>
          </p:cNvSpPr>
          <p:nvPr/>
        </p:nvSpPr>
        <p:spPr bwMode="gray">
          <a:xfrm>
            <a:off x="463613" y="52472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69" name="Text Box 8"/>
          <p:cNvSpPr txBox="1">
            <a:spLocks noChangeArrowheads="1"/>
          </p:cNvSpPr>
          <p:nvPr/>
        </p:nvSpPr>
        <p:spPr bwMode="gray">
          <a:xfrm>
            <a:off x="766825" y="5358325"/>
            <a:ext cx="2808288" cy="457200"/>
          </a:xfrm>
          <a:prstGeom prst="rect">
            <a:avLst/>
          </a:prstGeom>
          <a:noFill/>
          <a:ln w="9525" algn="ctr">
            <a:noFill/>
            <a:miter lim="800000"/>
            <a:headEnd/>
            <a:tailEnd/>
          </a:ln>
        </p:spPr>
        <p:txBody>
          <a:bodyPr>
            <a:spAutoFit/>
          </a:bodyPr>
          <a:lstStyle/>
          <a:p>
            <a:pPr algn="ctr" eaLnBrk="1" hangingPunct="1"/>
            <a:r>
              <a:rPr lang="en-US" altLang="zh-CN" b="1">
                <a:latin typeface="Times New Roman" pitchFamily="18" charset="0"/>
              </a:rPr>
              <a:t>Conclusions</a:t>
            </a:r>
            <a:endParaRPr lang="zh-CN" altLang="zh-CN"/>
          </a:p>
        </p:txBody>
      </p:sp>
      <p:sp>
        <p:nvSpPr>
          <p:cNvPr id="27670" name="Text Box 9"/>
          <p:cNvSpPr txBox="1">
            <a:spLocks noChangeArrowheads="1"/>
          </p:cNvSpPr>
          <p:nvPr/>
        </p:nvSpPr>
        <p:spPr bwMode="gray">
          <a:xfrm>
            <a:off x="677925" y="534562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5</a:t>
            </a:r>
            <a:endParaRPr lang="zh-CN" altLang="zh-CN"/>
          </a:p>
        </p:txBody>
      </p:sp>
    </p:spTree>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46300" y="1066800"/>
            <a:ext cx="8921750" cy="20574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System parameters</a:t>
            </a:r>
            <a:endParaRPr lang="en-US" altLang="zh-CN" kern="0" dirty="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MIMO configuration:</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Total time slots:                         (           )</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Beam selection:</a:t>
            </a:r>
            <a:r>
              <a:rPr lang="zh-CN" altLang="en-US" sz="2000"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Interference-aware (IA) beam selection </a:t>
            </a:r>
            <a:r>
              <a:rPr lang="en-US" altLang="zh-CN" sz="2000" kern="0" dirty="0" smtClean="0">
                <a:solidFill>
                  <a:srgbClr val="CC00CC"/>
                </a:solidFill>
                <a:latin typeface="Times New Roman" pitchFamily="18" charset="0"/>
                <a:cs typeface="Times New Roman" pitchFamily="18" charset="0"/>
                <a:sym typeface="Wingdings" pitchFamily="2" charset="2"/>
              </a:rPr>
              <a:t>[</a:t>
            </a:r>
            <a:r>
              <a:rPr lang="en-US" altLang="zh-CN" sz="2000" kern="0" dirty="0">
                <a:solidFill>
                  <a:srgbClr val="CC00CC"/>
                </a:solidFill>
                <a:latin typeface="Times New Roman" pitchFamily="18" charset="0"/>
                <a:cs typeface="Times New Roman" pitchFamily="18" charset="0"/>
                <a:sym typeface="Wingdings" pitchFamily="2" charset="2"/>
              </a:rPr>
              <a:t>Gao’16]</a:t>
            </a:r>
          </a:p>
          <a:p>
            <a:pPr marL="742950" lvl="1" indent="-285750" eaLnBrk="1" hangingPunct="1">
              <a:spcBef>
                <a:spcPct val="20000"/>
              </a:spcBef>
              <a:buClr>
                <a:srgbClr val="000000"/>
              </a:buClr>
              <a:buFontTx/>
              <a:buChar char="–"/>
              <a:defRPr/>
            </a:pPr>
            <a:r>
              <a:rPr lang="en-US" altLang="zh-CN" sz="2000" kern="0" dirty="0">
                <a:solidFill>
                  <a:srgbClr val="000000"/>
                </a:solidFill>
                <a:latin typeface="Times New Roman" pitchFamily="18" charset="0"/>
                <a:cs typeface="Times New Roman" pitchFamily="18" charset="0"/>
                <a:sym typeface="Wingdings" pitchFamily="2" charset="2"/>
              </a:rPr>
              <a:t>Dimension-reduced digital precoder: Zero forcing (ZF)</a:t>
            </a:r>
          </a:p>
        </p:txBody>
      </p:sp>
      <p:sp>
        <p:nvSpPr>
          <p:cNvPr id="11" name="Rectangle 3"/>
          <p:cNvSpPr txBox="1">
            <a:spLocks noChangeArrowheads="1"/>
          </p:cNvSpPr>
          <p:nvPr/>
        </p:nvSpPr>
        <p:spPr bwMode="auto">
          <a:xfrm>
            <a:off x="46300" y="3081750"/>
            <a:ext cx="8921750" cy="37719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Channel parameters</a:t>
            </a:r>
            <a:endParaRPr lang="en-US" altLang="zh-CN" kern="0" dirty="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Channel model: </a:t>
            </a:r>
            <a:r>
              <a:rPr lang="en-US" altLang="zh-CN" sz="2000" dirty="0" smtClean="0">
                <a:solidFill>
                  <a:srgbClr val="0033CC"/>
                </a:solidFill>
                <a:latin typeface="Times New Roman" pitchFamily="18" charset="0"/>
                <a:cs typeface="Times New Roman" pitchFamily="18" charset="0"/>
              </a:rPr>
              <a:t>Saleh-Valenzuela model</a:t>
            </a:r>
            <a:endParaRPr lang="en-US" altLang="zh-CN" sz="2000" kern="0" dirty="0" smtClean="0">
              <a:solidFill>
                <a:srgbClr val="0033CC"/>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Antenna array: ULA at BS, with antenna spacing</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Multiple paths: </a:t>
            </a:r>
            <a:r>
              <a:rPr lang="en-US" altLang="zh-CN" sz="2000" kern="0" dirty="0" smtClean="0">
                <a:solidFill>
                  <a:srgbClr val="0033CC"/>
                </a:solidFill>
                <a:latin typeface="Times New Roman" pitchFamily="18" charset="0"/>
                <a:cs typeface="Times New Roman" pitchFamily="18" charset="0"/>
                <a:sym typeface="Wingdings" pitchFamily="2" charset="2"/>
              </a:rPr>
              <a:t>One</a:t>
            </a:r>
            <a:r>
              <a:rPr lang="en-US" altLang="zh-CN" sz="2000" kern="0" dirty="0" smtClean="0">
                <a:solidFill>
                  <a:srgbClr val="000000"/>
                </a:solidFill>
                <a:latin typeface="Times New Roman" pitchFamily="18" charset="0"/>
                <a:cs typeface="Times New Roman" pitchFamily="18" charset="0"/>
                <a:sym typeface="Wingdings" pitchFamily="2" charset="2"/>
              </a:rPr>
              <a:t> </a:t>
            </a:r>
            <a:r>
              <a:rPr lang="en-US" altLang="zh-CN" sz="2000" kern="0" dirty="0" err="1" smtClean="0">
                <a:solidFill>
                  <a:srgbClr val="000000"/>
                </a:solidFill>
                <a:latin typeface="Times New Roman" pitchFamily="18" charset="0"/>
                <a:cs typeface="Times New Roman" pitchFamily="18" charset="0"/>
                <a:sym typeface="Wingdings" pitchFamily="2" charset="2"/>
              </a:rPr>
              <a:t>LoS</a:t>
            </a:r>
            <a:r>
              <a:rPr lang="en-US" altLang="zh-CN" sz="2000" kern="0" dirty="0" smtClean="0">
                <a:solidFill>
                  <a:srgbClr val="000000"/>
                </a:solidFill>
                <a:latin typeface="Times New Roman" pitchFamily="18" charset="0"/>
                <a:cs typeface="Times New Roman" pitchFamily="18" charset="0"/>
                <a:sym typeface="Wingdings" pitchFamily="2" charset="2"/>
              </a:rPr>
              <a:t> component and </a:t>
            </a:r>
            <a:r>
              <a:rPr lang="en-US" altLang="zh-CN" sz="2000" kern="0" dirty="0" smtClean="0">
                <a:solidFill>
                  <a:srgbClr val="0033CC"/>
                </a:solidFill>
                <a:latin typeface="Times New Roman" pitchFamily="18" charset="0"/>
                <a:cs typeface="Times New Roman" pitchFamily="18" charset="0"/>
                <a:sym typeface="Wingdings" pitchFamily="2" charset="2"/>
              </a:rPr>
              <a:t>two</a:t>
            </a:r>
            <a:r>
              <a:rPr lang="en-US" altLang="zh-CN" sz="2000" kern="0" dirty="0" smtClean="0">
                <a:solidFill>
                  <a:srgbClr val="000000"/>
                </a:solidFill>
                <a:latin typeface="Times New Roman" pitchFamily="18" charset="0"/>
                <a:cs typeface="Times New Roman" pitchFamily="18" charset="0"/>
                <a:sym typeface="Wingdings" pitchFamily="2" charset="2"/>
              </a:rPr>
              <a:t> </a:t>
            </a:r>
            <a:r>
              <a:rPr lang="en-US" altLang="zh-CN" sz="2000" kern="0" dirty="0" err="1" smtClean="0">
                <a:solidFill>
                  <a:srgbClr val="000000"/>
                </a:solidFill>
                <a:latin typeface="Times New Roman" pitchFamily="18" charset="0"/>
                <a:cs typeface="Times New Roman" pitchFamily="18" charset="0"/>
                <a:sym typeface="Wingdings" pitchFamily="2" charset="2"/>
              </a:rPr>
              <a:t>NLoS</a:t>
            </a:r>
            <a:r>
              <a:rPr lang="en-US" altLang="zh-CN" sz="2000" kern="0" dirty="0" smtClean="0">
                <a:solidFill>
                  <a:srgbClr val="000000"/>
                </a:solidFill>
                <a:latin typeface="Times New Roman" pitchFamily="18" charset="0"/>
                <a:cs typeface="Times New Roman" pitchFamily="18" charset="0"/>
                <a:sym typeface="Wingdings" pitchFamily="2" charset="2"/>
              </a:rPr>
              <a:t> components</a:t>
            </a:r>
          </a:p>
          <a:p>
            <a:pPr marL="742950" lvl="1" indent="-285750" eaLnBrk="1" hangingPunct="1">
              <a:spcBef>
                <a:spcPct val="20000"/>
              </a:spcBef>
              <a:buClr>
                <a:srgbClr val="000000"/>
              </a:buClr>
              <a:buFontTx/>
              <a:buChar char="–"/>
              <a:defRPr/>
            </a:pPr>
            <a:r>
              <a:rPr lang="en-US" altLang="zh-CN" sz="2000" kern="0" dirty="0" err="1" smtClean="0">
                <a:solidFill>
                  <a:srgbClr val="000000"/>
                </a:solidFill>
                <a:latin typeface="Times New Roman" pitchFamily="18" charset="0"/>
                <a:cs typeface="Times New Roman" pitchFamily="18" charset="0"/>
                <a:sym typeface="Wingdings" pitchFamily="2" charset="2"/>
              </a:rPr>
              <a:t>LoS</a:t>
            </a:r>
            <a:r>
              <a:rPr lang="en-US" altLang="zh-CN" sz="2000" kern="0" dirty="0" smtClean="0">
                <a:solidFill>
                  <a:srgbClr val="000000"/>
                </a:solidFill>
                <a:latin typeface="Times New Roman" pitchFamily="18" charset="0"/>
                <a:cs typeface="Times New Roman" pitchFamily="18" charset="0"/>
                <a:sym typeface="Wingdings" pitchFamily="2" charset="2"/>
              </a:rPr>
              <a:t> component</a:t>
            </a:r>
          </a:p>
          <a:p>
            <a:pPr marL="900000" lvl="1" indent="-285750" eaLnBrk="1" hangingPunct="1">
              <a:spcBef>
                <a:spcPct val="2000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Amplitude:                            Spatial direction:  </a:t>
            </a:r>
          </a:p>
          <a:p>
            <a:pPr marL="742950" lvl="1" indent="-285750" eaLnBrk="1" hangingPunct="1">
              <a:spcBef>
                <a:spcPct val="20000"/>
              </a:spcBef>
              <a:buClr>
                <a:srgbClr val="000000"/>
              </a:buClr>
              <a:buFontTx/>
              <a:buChar char="–"/>
              <a:defRPr/>
            </a:pPr>
            <a:r>
              <a:rPr lang="en-US" altLang="zh-CN" sz="2000" kern="0" dirty="0" err="1" smtClean="0">
                <a:solidFill>
                  <a:srgbClr val="000000"/>
                </a:solidFill>
                <a:latin typeface="Times New Roman" pitchFamily="18" charset="0"/>
                <a:cs typeface="Times New Roman" pitchFamily="18" charset="0"/>
                <a:sym typeface="Wingdings" pitchFamily="2" charset="2"/>
              </a:rPr>
              <a:t>NLoS</a:t>
            </a:r>
            <a:r>
              <a:rPr lang="en-US" altLang="zh-CN" sz="2000" kern="0" dirty="0" smtClean="0">
                <a:solidFill>
                  <a:srgbClr val="000000"/>
                </a:solidFill>
                <a:latin typeface="Times New Roman" pitchFamily="18" charset="0"/>
                <a:cs typeface="Times New Roman" pitchFamily="18" charset="0"/>
                <a:sym typeface="Wingdings" pitchFamily="2" charset="2"/>
              </a:rPr>
              <a:t> components</a:t>
            </a:r>
          </a:p>
          <a:p>
            <a:pPr marL="900000" lvl="1" indent="-285750" eaLnBrk="1" hangingPunct="1">
              <a:spcBef>
                <a:spcPct val="2000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Amplitude:                                 Spatial direction:</a:t>
            </a:r>
          </a:p>
        </p:txBody>
      </p:sp>
      <p:graphicFrame>
        <p:nvGraphicFramePr>
          <p:cNvPr id="18" name="对象 17"/>
          <p:cNvGraphicFramePr>
            <a:graphicFrameLocks noChangeAspect="1"/>
          </p:cNvGraphicFramePr>
          <p:nvPr/>
        </p:nvGraphicFramePr>
        <p:xfrm>
          <a:off x="7498660" y="4283170"/>
          <a:ext cx="774700" cy="381000"/>
        </p:xfrm>
        <a:graphic>
          <a:graphicData uri="http://schemas.openxmlformats.org/presentationml/2006/ole">
            <mc:AlternateContent xmlns:mc="http://schemas.openxmlformats.org/markup-compatibility/2006">
              <mc:Choice xmlns:v="urn:schemas-microsoft-com:vml" Requires="v">
                <p:oleObj spid="_x0000_s1124663" name="Equation" r:id="rId4" imgW="774364" imgH="380835" progId="Equation.DSMT4">
                  <p:embed/>
                </p:oleObj>
              </mc:Choice>
              <mc:Fallback>
                <p:oleObj name="Equation" r:id="rId4" imgW="774364" imgH="380835"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8660" y="4283170"/>
                        <a:ext cx="7747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对象 18"/>
          <p:cNvGraphicFramePr>
            <a:graphicFrameLocks noChangeAspect="1"/>
          </p:cNvGraphicFramePr>
          <p:nvPr/>
        </p:nvGraphicFramePr>
        <p:xfrm>
          <a:off x="3199393" y="1573507"/>
          <a:ext cx="1778000" cy="279400"/>
        </p:xfrm>
        <a:graphic>
          <a:graphicData uri="http://schemas.openxmlformats.org/presentationml/2006/ole">
            <mc:AlternateContent xmlns:mc="http://schemas.openxmlformats.org/markup-compatibility/2006">
              <mc:Choice xmlns:v="urn:schemas-microsoft-com:vml" Requires="v">
                <p:oleObj spid="_x0000_s1124664" name="Equation" r:id="rId6" imgW="1778000" imgH="279400" progId="Equation.DSMT4">
                  <p:embed/>
                </p:oleObj>
              </mc:Choice>
              <mc:Fallback>
                <p:oleObj name="Equation" r:id="rId6" imgW="1778000" imgH="2794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9393" y="1573507"/>
                        <a:ext cx="17780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对象 20"/>
          <p:cNvGraphicFramePr>
            <a:graphicFrameLocks noChangeAspect="1"/>
          </p:cNvGraphicFramePr>
          <p:nvPr/>
        </p:nvGraphicFramePr>
        <p:xfrm>
          <a:off x="5057720" y="1533185"/>
          <a:ext cx="1384300" cy="330200"/>
        </p:xfrm>
        <a:graphic>
          <a:graphicData uri="http://schemas.openxmlformats.org/presentationml/2006/ole">
            <mc:AlternateContent xmlns:mc="http://schemas.openxmlformats.org/markup-compatibility/2006">
              <mc:Choice xmlns:v="urn:schemas-microsoft-com:vml" Requires="v">
                <p:oleObj spid="_x0000_s1124665" name="Equation" r:id="rId8" imgW="1384300" imgH="330200" progId="Equation.DSMT4">
                  <p:embed/>
                </p:oleObj>
              </mc:Choice>
              <mc:Fallback>
                <p:oleObj name="Equation" r:id="rId8" imgW="1384300" imgH="3302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57720" y="1533185"/>
                        <a:ext cx="13843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对象 21"/>
          <p:cNvGraphicFramePr>
            <a:graphicFrameLocks noChangeAspect="1"/>
          </p:cNvGraphicFramePr>
          <p:nvPr/>
        </p:nvGraphicFramePr>
        <p:xfrm>
          <a:off x="5954340" y="3975830"/>
          <a:ext cx="901700" cy="254000"/>
        </p:xfrm>
        <a:graphic>
          <a:graphicData uri="http://schemas.openxmlformats.org/presentationml/2006/ole">
            <mc:AlternateContent xmlns:mc="http://schemas.openxmlformats.org/markup-compatibility/2006">
              <mc:Choice xmlns:v="urn:schemas-microsoft-com:vml" Requires="v">
                <p:oleObj spid="_x0000_s1124666" name="Equation" r:id="rId10" imgW="901309" imgH="253890" progId="Equation.DSMT4">
                  <p:embed/>
                </p:oleObj>
              </mc:Choice>
              <mc:Fallback>
                <p:oleObj name="Equation" r:id="rId10" imgW="901309" imgH="25389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54340" y="3975830"/>
                        <a:ext cx="9017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2610482176"/>
              </p:ext>
            </p:extLst>
          </p:nvPr>
        </p:nvGraphicFramePr>
        <p:xfrm>
          <a:off x="2255838" y="4956175"/>
          <a:ext cx="1600200" cy="419100"/>
        </p:xfrm>
        <a:graphic>
          <a:graphicData uri="http://schemas.openxmlformats.org/presentationml/2006/ole">
            <mc:AlternateContent xmlns:mc="http://schemas.openxmlformats.org/markup-compatibility/2006">
              <mc:Choice xmlns:v="urn:schemas-microsoft-com:vml" Requires="v">
                <p:oleObj spid="_x0000_s1124667" name="Equation" r:id="rId12" imgW="1600200" imgH="419040" progId="Equation.DSMT4">
                  <p:embed/>
                </p:oleObj>
              </mc:Choice>
              <mc:Fallback>
                <p:oleObj name="Equation" r:id="rId12" imgW="1600200" imgH="419040" progId="Equation.DSMT4">
                  <p:embed/>
                  <p:pic>
                    <p:nvPicPr>
                      <p:cNvPr id="0" name="Picture 6"/>
                      <p:cNvPicPr>
                        <a:picLocks noChangeAspect="1" noChangeArrowheads="1"/>
                      </p:cNvPicPr>
                      <p:nvPr/>
                    </p:nvPicPr>
                    <p:blipFill>
                      <a:blip r:embed="rId13"/>
                      <a:srcRect/>
                      <a:stretch>
                        <a:fillRect/>
                      </a:stretch>
                    </p:blipFill>
                    <p:spPr bwMode="auto">
                      <a:xfrm>
                        <a:off x="2255838" y="4956175"/>
                        <a:ext cx="16002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880794504"/>
              </p:ext>
            </p:extLst>
          </p:nvPr>
        </p:nvGraphicFramePr>
        <p:xfrm>
          <a:off x="5837500" y="4836890"/>
          <a:ext cx="1841500" cy="685800"/>
        </p:xfrm>
        <a:graphic>
          <a:graphicData uri="http://schemas.openxmlformats.org/presentationml/2006/ole">
            <mc:AlternateContent xmlns:mc="http://schemas.openxmlformats.org/markup-compatibility/2006">
              <mc:Choice xmlns:v="urn:schemas-microsoft-com:vml" Requires="v">
                <p:oleObj spid="_x0000_s1124668" name="Equation" r:id="rId14" imgW="1841400" imgH="685800" progId="Equation.DSMT4">
                  <p:embed/>
                </p:oleObj>
              </mc:Choice>
              <mc:Fallback>
                <p:oleObj name="Equation" r:id="rId14" imgW="1841400" imgH="685800" progId="Equation.DSMT4">
                  <p:embed/>
                  <p:pic>
                    <p:nvPicPr>
                      <p:cNvPr id="0" name="Picture 7"/>
                      <p:cNvPicPr>
                        <a:picLocks noChangeAspect="1" noChangeArrowheads="1"/>
                      </p:cNvPicPr>
                      <p:nvPr/>
                    </p:nvPicPr>
                    <p:blipFill>
                      <a:blip r:embed="rId15"/>
                      <a:srcRect/>
                      <a:stretch>
                        <a:fillRect/>
                      </a:stretch>
                    </p:blipFill>
                    <p:spPr bwMode="auto">
                      <a:xfrm>
                        <a:off x="5837500" y="4836890"/>
                        <a:ext cx="18415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2884671283"/>
              </p:ext>
            </p:extLst>
          </p:nvPr>
        </p:nvGraphicFramePr>
        <p:xfrm>
          <a:off x="2240860" y="5687790"/>
          <a:ext cx="1905000" cy="444500"/>
        </p:xfrm>
        <a:graphic>
          <a:graphicData uri="http://schemas.openxmlformats.org/presentationml/2006/ole">
            <mc:AlternateContent xmlns:mc="http://schemas.openxmlformats.org/markup-compatibility/2006">
              <mc:Choice xmlns:v="urn:schemas-microsoft-com:vml" Requires="v">
                <p:oleObj spid="_x0000_s1124669" name="Equation" r:id="rId16" imgW="1905000" imgH="444500" progId="Equation.DSMT4">
                  <p:embed/>
                </p:oleObj>
              </mc:Choice>
              <mc:Fallback>
                <p:oleObj name="Equation" r:id="rId16" imgW="1905000" imgH="444500" progId="Equation.DSMT4">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40860" y="5687790"/>
                        <a:ext cx="19050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3312671215"/>
              </p:ext>
            </p:extLst>
          </p:nvPr>
        </p:nvGraphicFramePr>
        <p:xfrm>
          <a:off x="6119440" y="5588730"/>
          <a:ext cx="1816100" cy="685800"/>
        </p:xfrm>
        <a:graphic>
          <a:graphicData uri="http://schemas.openxmlformats.org/presentationml/2006/ole">
            <mc:AlternateContent xmlns:mc="http://schemas.openxmlformats.org/markup-compatibility/2006">
              <mc:Choice xmlns:v="urn:schemas-microsoft-com:vml" Requires="v">
                <p:oleObj spid="_x0000_s1124670" name="Equation" r:id="rId18" imgW="1815840" imgH="685800" progId="Equation.DSMT4">
                  <p:embed/>
                </p:oleObj>
              </mc:Choice>
              <mc:Fallback>
                <p:oleObj name="Equation" r:id="rId18" imgW="1815840" imgH="685800" progId="Equation.DSMT4">
                  <p:embed/>
                  <p:pic>
                    <p:nvPicPr>
                      <p:cNvPr id="0" name="Picture 9"/>
                      <p:cNvPicPr>
                        <a:picLocks noChangeAspect="1" noChangeArrowheads="1"/>
                      </p:cNvPicPr>
                      <p:nvPr/>
                    </p:nvPicPr>
                    <p:blipFill>
                      <a:blip r:embed="rId19"/>
                      <a:srcRect/>
                      <a:stretch>
                        <a:fillRect/>
                      </a:stretch>
                    </p:blipFill>
                    <p:spPr bwMode="auto">
                      <a:xfrm>
                        <a:off x="6119440" y="5588730"/>
                        <a:ext cx="18161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对象 26"/>
          <p:cNvGraphicFramePr>
            <a:graphicFrameLocks noChangeAspect="1"/>
          </p:cNvGraphicFramePr>
          <p:nvPr/>
        </p:nvGraphicFramePr>
        <p:xfrm>
          <a:off x="8067620" y="5781770"/>
          <a:ext cx="850900" cy="241300"/>
        </p:xfrm>
        <a:graphic>
          <a:graphicData uri="http://schemas.openxmlformats.org/presentationml/2006/ole">
            <mc:AlternateContent xmlns:mc="http://schemas.openxmlformats.org/markup-compatibility/2006">
              <mc:Choice xmlns:v="urn:schemas-microsoft-com:vml" Requires="v">
                <p:oleObj spid="_x0000_s1124671" name="Equation" r:id="rId20" imgW="850531" imgH="241195" progId="Equation.DSMT4">
                  <p:embed/>
                </p:oleObj>
              </mc:Choice>
              <mc:Fallback>
                <p:oleObj name="Equation" r:id="rId20" imgW="850531" imgH="241195" progId="Equation.DSMT4">
                  <p:embed/>
                  <p:pic>
                    <p:nvPicPr>
                      <p:cNvPr id="0" name="Picture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67620" y="5781770"/>
                        <a:ext cx="8509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对象 28"/>
          <p:cNvGraphicFramePr>
            <a:graphicFrameLocks noChangeAspect="1"/>
          </p:cNvGraphicFramePr>
          <p:nvPr/>
        </p:nvGraphicFramePr>
        <p:xfrm>
          <a:off x="2625353" y="1946570"/>
          <a:ext cx="1384300" cy="292100"/>
        </p:xfrm>
        <a:graphic>
          <a:graphicData uri="http://schemas.openxmlformats.org/presentationml/2006/ole">
            <mc:AlternateContent xmlns:mc="http://schemas.openxmlformats.org/markup-compatibility/2006">
              <mc:Choice xmlns:v="urn:schemas-microsoft-com:vml" Requires="v">
                <p:oleObj spid="_x0000_s1124672" name="Equation" r:id="rId22" imgW="1384200" imgH="291960" progId="Equation.DSMT4">
                  <p:embed/>
                </p:oleObj>
              </mc:Choice>
              <mc:Fallback>
                <p:oleObj name="Equation" r:id="rId22" imgW="1384200" imgH="291960" progId="Equation.DSMT4">
                  <p:embed/>
                  <p:pic>
                    <p:nvPicPr>
                      <p:cNvPr id="0" name="Picture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25353" y="1946570"/>
                        <a:ext cx="13843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504" name="Object 24"/>
          <p:cNvGraphicFramePr>
            <a:graphicFrameLocks noChangeAspect="1"/>
          </p:cNvGraphicFramePr>
          <p:nvPr/>
        </p:nvGraphicFramePr>
        <p:xfrm>
          <a:off x="4176713" y="1958975"/>
          <a:ext cx="673100" cy="241300"/>
        </p:xfrm>
        <a:graphic>
          <a:graphicData uri="http://schemas.openxmlformats.org/presentationml/2006/ole">
            <mc:AlternateContent xmlns:mc="http://schemas.openxmlformats.org/markup-compatibility/2006">
              <mc:Choice xmlns:v="urn:schemas-microsoft-com:vml" Requires="v">
                <p:oleObj spid="_x0000_s1124673" name="Equation" r:id="rId24" imgW="672840" imgH="241200" progId="Equation.DSMT4">
                  <p:embed/>
                </p:oleObj>
              </mc:Choice>
              <mc:Fallback>
                <p:oleObj name="Equation" r:id="rId24" imgW="672840" imgH="241200" progId="Equation.DSMT4">
                  <p:embed/>
                  <p:pic>
                    <p:nvPicPr>
                      <p:cNvPr id="0" name="Picture 1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176713" y="1958975"/>
                        <a:ext cx="6731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标题 16"/>
          <p:cNvSpPr>
            <a:spLocks noGrp="1"/>
          </p:cNvSpPr>
          <p:nvPr>
            <p:ph type="title"/>
          </p:nvPr>
        </p:nvSpPr>
        <p:spPr/>
        <p:txBody>
          <a:bodyPr/>
          <a:lstStyle/>
          <a:p>
            <a:r>
              <a:rPr lang="en-US" altLang="zh-CN" dirty="0" smtClean="0"/>
              <a:t>Simulation parameters</a:t>
            </a:r>
            <a:endParaRPr lang="zh-CN" altLang="en-US" dirty="0"/>
          </a:p>
        </p:txBody>
      </p:sp>
      <p:sp>
        <p:nvSpPr>
          <p:cNvPr id="20" name="TextBox 18"/>
          <p:cNvSpPr txBox="1">
            <a:spLocks noChangeArrowheads="1"/>
          </p:cNvSpPr>
          <p:nvPr/>
        </p:nvSpPr>
        <p:spPr bwMode="auto">
          <a:xfrm>
            <a:off x="223278" y="6296660"/>
            <a:ext cx="8679180" cy="276999"/>
          </a:xfrm>
          <a:prstGeom prst="rect">
            <a:avLst/>
          </a:prstGeom>
          <a:noFill/>
          <a:ln w="12700">
            <a:noFill/>
            <a:miter lim="800000"/>
            <a:headEnd/>
            <a:tailEnd/>
          </a:ln>
        </p:spPr>
        <p:txBody>
          <a:bodyPr wrap="square">
            <a:spAutoFit/>
          </a:bodyPr>
          <a:lstStyle/>
          <a:p>
            <a:pPr algn="just"/>
            <a:r>
              <a:rPr lang="en-US" altLang="zh-CN" sz="1200" dirty="0" smtClean="0">
                <a:solidFill>
                  <a:srgbClr val="CC00CC"/>
                </a:solidFill>
              </a:rPr>
              <a:t>[Gao’16] </a:t>
            </a:r>
            <a:r>
              <a:rPr lang="en-US" altLang="zh-CN" sz="1200" dirty="0" smtClean="0">
                <a:solidFill>
                  <a:srgbClr val="000000"/>
                </a:solidFill>
              </a:rPr>
              <a:t>X. Gao, L. Dai, et al., “Near-optimal beam selection for beamspace mmWave massive,” </a:t>
            </a:r>
            <a:r>
              <a:rPr lang="en-US" altLang="zh-CN" sz="1200" b="1" i="1" dirty="0" smtClean="0">
                <a:solidFill>
                  <a:srgbClr val="0033CC"/>
                </a:solidFill>
              </a:rPr>
              <a:t>IEEE </a:t>
            </a:r>
            <a:r>
              <a:rPr lang="en-US" altLang="zh-CN" sz="1200" b="1" i="1" dirty="0" err="1" smtClean="0">
                <a:solidFill>
                  <a:srgbClr val="0033CC"/>
                </a:solidFill>
              </a:rPr>
              <a:t>Commun</a:t>
            </a:r>
            <a:r>
              <a:rPr lang="en-US" altLang="zh-CN" sz="1200" b="1" i="1" dirty="0" smtClean="0">
                <a:solidFill>
                  <a:srgbClr val="0033CC"/>
                </a:solidFill>
              </a:rPr>
              <a:t>. </a:t>
            </a:r>
            <a:r>
              <a:rPr lang="en-US" altLang="zh-CN" sz="1200" b="1" i="1" dirty="0" err="1" smtClean="0">
                <a:solidFill>
                  <a:srgbClr val="0033CC"/>
                </a:solidFill>
              </a:rPr>
              <a:t>Lett</a:t>
            </a:r>
            <a:r>
              <a:rPr lang="en-US" altLang="zh-CN" sz="1200" b="1" i="1" dirty="0" smtClean="0">
                <a:solidFill>
                  <a:srgbClr val="0033CC"/>
                </a:solidFill>
              </a:rPr>
              <a:t>.</a:t>
            </a:r>
            <a:r>
              <a:rPr lang="en-US" altLang="zh-CN" sz="1200" i="1" dirty="0" smtClean="0">
                <a:solidFill>
                  <a:srgbClr val="000000"/>
                </a:solidFill>
              </a:rPr>
              <a:t>, </a:t>
            </a:r>
            <a:r>
              <a:rPr lang="en-US" altLang="zh-CN" sz="1200" dirty="0" smtClean="0">
                <a:solidFill>
                  <a:srgbClr val="000000"/>
                </a:solidFill>
              </a:rPr>
              <a:t>2016.</a:t>
            </a:r>
          </a:p>
        </p:txBody>
      </p:sp>
    </p:spTree>
    <p:extLst>
      <p:ext uri="{BB962C8B-B14F-4D97-AF65-F5344CB8AC3E}">
        <p14:creationId xmlns:p14="http://schemas.microsoft.com/office/powerpoint/2010/main" val="3404156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76200" y="228600"/>
            <a:ext cx="8991600" cy="685800"/>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altLang="zh-CN" sz="3600" b="1" kern="0" dirty="0" smtClean="0">
                <a:solidFill>
                  <a:srgbClr val="003399"/>
                </a:solidFill>
                <a:latin typeface="+mj-lt"/>
                <a:cs typeface="Times New Roman" pitchFamily="18" charset="0"/>
              </a:rPr>
              <a:t>Simulation results</a:t>
            </a:r>
            <a:endParaRPr kumimoji="0" lang="zh-CN" altLang="en-US" sz="3600" b="1" i="0" u="none" strike="noStrike" kern="0" cap="none" spc="0" normalizeH="0" baseline="0" noProof="0" dirty="0">
              <a:ln>
                <a:noFill/>
              </a:ln>
              <a:solidFill>
                <a:srgbClr val="003399"/>
              </a:solidFill>
              <a:effectLst/>
              <a:uLnTx/>
              <a:uFillTx/>
              <a:latin typeface="+mj-lt"/>
              <a:cs typeface="Times New Roman" pitchFamily="18" charset="0"/>
            </a:endParaRPr>
          </a:p>
        </p:txBody>
      </p:sp>
      <p:pic>
        <p:nvPicPr>
          <p:cNvPr id="3" name="Picture 1"/>
          <p:cNvPicPr>
            <a:picLocks noChangeAspect="1" noChangeArrowheads="1"/>
          </p:cNvPicPr>
          <p:nvPr/>
        </p:nvPicPr>
        <p:blipFill>
          <a:blip r:embed="rId4" cstate="print"/>
          <a:srcRect/>
          <a:stretch>
            <a:fillRect/>
          </a:stretch>
        </p:blipFill>
        <p:spPr bwMode="auto">
          <a:xfrm>
            <a:off x="4176424" y="2299452"/>
            <a:ext cx="6422996" cy="5102929"/>
          </a:xfrm>
          <a:prstGeom prst="rect">
            <a:avLst/>
          </a:prstGeom>
          <a:noFill/>
          <a:ln w="9525">
            <a:noFill/>
            <a:miter lim="800000"/>
            <a:headEnd/>
            <a:tailEnd/>
          </a:ln>
          <a:effectLst/>
        </p:spPr>
      </p:pic>
      <p:pic>
        <p:nvPicPr>
          <p:cNvPr id="4" name="Picture 131"/>
          <p:cNvPicPr>
            <a:picLocks noChangeAspect="1" noChangeArrowheads="1"/>
          </p:cNvPicPr>
          <p:nvPr/>
        </p:nvPicPr>
        <p:blipFill>
          <a:blip r:embed="rId5" cstate="print"/>
          <a:srcRect/>
          <a:stretch>
            <a:fillRect/>
          </a:stretch>
        </p:blipFill>
        <p:spPr bwMode="auto">
          <a:xfrm>
            <a:off x="-202097" y="2310473"/>
            <a:ext cx="6377301" cy="5072980"/>
          </a:xfrm>
          <a:prstGeom prst="rect">
            <a:avLst/>
          </a:prstGeom>
          <a:noFill/>
          <a:ln w="9525">
            <a:noFill/>
            <a:miter lim="800000"/>
            <a:headEnd/>
            <a:tailEnd/>
          </a:ln>
          <a:effectLst/>
        </p:spPr>
      </p:pic>
      <p:sp>
        <p:nvSpPr>
          <p:cNvPr id="5" name="Rectangle 3"/>
          <p:cNvSpPr txBox="1">
            <a:spLocks noChangeArrowheads="1"/>
          </p:cNvSpPr>
          <p:nvPr/>
        </p:nvSpPr>
        <p:spPr>
          <a:xfrm>
            <a:off x="55418" y="1156854"/>
            <a:ext cx="8991600" cy="5257800"/>
          </a:xfrm>
          <a:prstGeom prst="rect">
            <a:avLst/>
          </a:prstGeom>
        </p:spPr>
        <p:txBody>
          <a:bodyPr/>
          <a:lstStyle/>
          <a:p>
            <a:pPr marL="342900" marR="0" lvl="0" indent="-342900" algn="l" defTabSz="914400" rtl="0" eaLnBrk="1" fontAlgn="base" latinLnBrk="0" hangingPunct="1">
              <a:lnSpc>
                <a:spcPct val="100000"/>
              </a:lnSpc>
              <a:spcBef>
                <a:spcPts val="0"/>
              </a:spcBef>
              <a:spcAft>
                <a:spcPct val="0"/>
              </a:spcAft>
              <a:buClrTx/>
              <a:buSzTx/>
              <a:buFont typeface="Wingdings" charset="0"/>
              <a:buChar char="l"/>
              <a:tabLst/>
              <a:defRPr/>
            </a:pPr>
            <a:r>
              <a:rPr kumimoji="1" lang="en-US" altLang="zh-CN" b="1" kern="0" noProof="0" dirty="0" smtClean="0">
                <a:solidFill>
                  <a:srgbClr val="000000"/>
                </a:solidFill>
                <a:latin typeface="+mn-lt"/>
                <a:ea typeface="宋体" panose="02010600030101010101" pitchFamily="2" charset="-122"/>
              </a:rPr>
              <a:t>Observations</a:t>
            </a:r>
            <a:endParaRPr kumimoji="1" lang="en-US" altLang="zh-CN" sz="2400" b="1" i="0" u="none" strike="noStrike" kern="0" cap="none" spc="0" normalizeH="0" baseline="0" noProof="0" dirty="0" smtClean="0">
              <a:ln>
                <a:noFill/>
              </a:ln>
              <a:solidFill>
                <a:srgbClr val="000000"/>
              </a:solidFill>
              <a:effectLst/>
              <a:uLnTx/>
              <a:uFillTx/>
              <a:latin typeface="+mn-lt"/>
              <a:ea typeface="宋体" panose="02010600030101010101" pitchFamily="2" charset="-122"/>
              <a:cs typeface="宋体" charset="0"/>
            </a:endParaRPr>
          </a:p>
          <a:p>
            <a:pPr marL="742950" marR="0" lvl="1" indent="-285750" algn="l" defTabSz="914400" rtl="0" eaLnBrk="1" fontAlgn="base" latinLnBrk="0" hangingPunct="1">
              <a:lnSpc>
                <a:spcPct val="100000"/>
              </a:lnSpc>
              <a:spcBef>
                <a:spcPts val="0"/>
              </a:spcBef>
              <a:spcAft>
                <a:spcPct val="0"/>
              </a:spcAft>
              <a:buClr>
                <a:srgbClr val="000000"/>
              </a:buClr>
              <a:buSzTx/>
              <a:buFontTx/>
              <a:buChar char="–"/>
              <a:tabLst/>
              <a:defRPr/>
            </a:pPr>
            <a:r>
              <a:rPr kumimoji="1" lang="en-US" altLang="zh-CN" sz="2000" kern="0" noProof="0" dirty="0" smtClean="0">
                <a:solidFill>
                  <a:srgbClr val="000000"/>
                </a:solidFill>
                <a:latin typeface="+mn-lt"/>
              </a:rPr>
              <a:t>SD-based channel estimation </a:t>
            </a:r>
            <a:r>
              <a:rPr kumimoji="1" lang="en-US" altLang="zh-CN" sz="2000" b="1" kern="0" noProof="0" dirty="0" smtClean="0">
                <a:solidFill>
                  <a:srgbClr val="FF0000"/>
                </a:solidFill>
                <a:latin typeface="+mn-lt"/>
              </a:rPr>
              <a:t>outperforms</a:t>
            </a:r>
            <a:r>
              <a:rPr kumimoji="1" lang="en-US" altLang="zh-CN" sz="2000" kern="0" noProof="0" dirty="0" smtClean="0">
                <a:solidFill>
                  <a:srgbClr val="000000"/>
                </a:solidFill>
                <a:latin typeface="+mn-lt"/>
              </a:rPr>
              <a:t> conventional schemes</a:t>
            </a:r>
            <a:endParaRPr kumimoji="1" lang="en-US" altLang="zh-CN" sz="2000" b="0" i="0" u="none" strike="noStrike" kern="0" cap="none" spc="0" normalizeH="0" baseline="0" noProof="0" dirty="0" smtClean="0">
              <a:ln>
                <a:noFill/>
              </a:ln>
              <a:solidFill>
                <a:srgbClr val="0000FF"/>
              </a:solidFill>
              <a:effectLst/>
              <a:uLnTx/>
              <a:uFillTx/>
              <a:latin typeface="+mn-lt"/>
              <a:ea typeface="宋体" charset="0"/>
              <a:cs typeface="宋体" charset="0"/>
            </a:endParaRPr>
          </a:p>
          <a:p>
            <a:pPr marL="742950" marR="0" lvl="1" indent="-285750" algn="l" defTabSz="914400" rtl="0" eaLnBrk="1" fontAlgn="base" latinLnBrk="0" hangingPunct="1">
              <a:lnSpc>
                <a:spcPct val="100000"/>
              </a:lnSpc>
              <a:spcBef>
                <a:spcPts val="0"/>
              </a:spcBef>
              <a:spcAft>
                <a:spcPct val="0"/>
              </a:spcAft>
              <a:buClr>
                <a:srgbClr val="000000"/>
              </a:buClr>
              <a:buSzTx/>
              <a:buFontTx/>
              <a:buChar char="–"/>
              <a:tabLst/>
              <a:defRPr/>
            </a:pPr>
            <a:r>
              <a:rPr kumimoji="1" lang="en-US" altLang="zh-CN" sz="2000" kern="0" noProof="0" dirty="0" smtClean="0">
                <a:solidFill>
                  <a:srgbClr val="000000"/>
                </a:solidFill>
                <a:latin typeface="+mn-lt"/>
              </a:rPr>
              <a:t>The performance is </a:t>
            </a:r>
            <a:r>
              <a:rPr kumimoji="1" lang="en-US" altLang="zh-CN" sz="2000" b="1" kern="0" noProof="0" dirty="0" smtClean="0">
                <a:solidFill>
                  <a:srgbClr val="FF0000"/>
                </a:solidFill>
                <a:latin typeface="+mn-lt"/>
              </a:rPr>
              <a:t>satisfying</a:t>
            </a:r>
            <a:r>
              <a:rPr kumimoji="1" lang="en-US" altLang="zh-CN" sz="2000" kern="0" noProof="0" dirty="0" smtClean="0">
                <a:solidFill>
                  <a:srgbClr val="000000"/>
                </a:solidFill>
                <a:latin typeface="+mn-lt"/>
              </a:rPr>
              <a:t> even in the </a:t>
            </a:r>
            <a:r>
              <a:rPr kumimoji="1" lang="en-US" altLang="zh-CN" sz="2000" b="1" kern="0" noProof="0" dirty="0" smtClean="0">
                <a:solidFill>
                  <a:srgbClr val="0000FF"/>
                </a:solidFill>
                <a:latin typeface="+mn-lt"/>
              </a:rPr>
              <a:t>low SNR region</a:t>
            </a:r>
            <a:endParaRPr kumimoji="1" lang="en-US" altLang="zh-CN" sz="2000" b="1" i="0" u="none" strike="noStrike" kern="0" cap="none" spc="0" normalizeH="0" baseline="0" noProof="0" dirty="0" smtClean="0">
              <a:ln>
                <a:noFill/>
              </a:ln>
              <a:solidFill>
                <a:srgbClr val="0000FF"/>
              </a:solidFill>
              <a:effectLst/>
              <a:uLnTx/>
              <a:uFillTx/>
              <a:latin typeface="+mn-lt"/>
              <a:ea typeface="宋体" charset="0"/>
              <a:cs typeface="宋体" charset="0"/>
            </a:endParaRPr>
          </a:p>
          <a:p>
            <a:pPr marL="742950" marR="0" lvl="1" indent="-285750" algn="l" defTabSz="914400" rtl="0" eaLnBrk="1" fontAlgn="base" latinLnBrk="0" hangingPunct="1">
              <a:lnSpc>
                <a:spcPct val="100000"/>
              </a:lnSpc>
              <a:spcBef>
                <a:spcPts val="0"/>
              </a:spcBef>
              <a:spcAft>
                <a:spcPct val="0"/>
              </a:spcAft>
              <a:buClr>
                <a:srgbClr val="000000"/>
              </a:buClr>
              <a:buSzTx/>
              <a:buFontTx/>
              <a:buChar char="–"/>
              <a:tabLst/>
              <a:defRPr/>
            </a:pPr>
            <a:r>
              <a:rPr kumimoji="1" lang="en-US" altLang="zh-CN" sz="2000" kern="0" noProof="0" dirty="0" smtClean="0">
                <a:solidFill>
                  <a:srgbClr val="000000"/>
                </a:solidFill>
                <a:latin typeface="+mn-lt"/>
              </a:rPr>
              <a:t>The pilot overhead is low, i.e.,                          </a:t>
            </a:r>
            <a:endParaRPr kumimoji="1" lang="en-US" altLang="zh-CN" sz="2000" b="0" i="0" u="none" strike="noStrike" kern="0" cap="none" spc="0" normalizeH="0" baseline="0" noProof="0" dirty="0">
              <a:ln>
                <a:noFill/>
              </a:ln>
              <a:solidFill>
                <a:srgbClr val="000000"/>
              </a:solidFill>
              <a:effectLst/>
              <a:uLnTx/>
              <a:uFillTx/>
              <a:latin typeface="+mn-lt"/>
              <a:ea typeface="宋体" charset="0"/>
              <a:cs typeface="宋体" charset="0"/>
            </a:endParaRPr>
          </a:p>
        </p:txBody>
      </p:sp>
      <p:graphicFrame>
        <p:nvGraphicFramePr>
          <p:cNvPr id="1122309" name="Object 5"/>
          <p:cNvGraphicFramePr>
            <a:graphicFrameLocks noChangeAspect="1"/>
          </p:cNvGraphicFramePr>
          <p:nvPr/>
        </p:nvGraphicFramePr>
        <p:xfrm>
          <a:off x="4331784" y="2215748"/>
          <a:ext cx="1828800" cy="292100"/>
        </p:xfrm>
        <a:graphic>
          <a:graphicData uri="http://schemas.openxmlformats.org/presentationml/2006/ole">
            <mc:AlternateContent xmlns:mc="http://schemas.openxmlformats.org/markup-compatibility/2006">
              <mc:Choice xmlns:v="urn:schemas-microsoft-com:vml" Requires="v">
                <p:oleObj spid="_x0000_s1122337" name="Equation" r:id="rId6" imgW="1828800" imgH="291960" progId="Equation.DSMT4">
                  <p:embed/>
                </p:oleObj>
              </mc:Choice>
              <mc:Fallback>
                <p:oleObj name="Equation" r:id="rId6" imgW="1828800" imgH="2919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1784" y="2215748"/>
                        <a:ext cx="1828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8"/>
          <p:cNvSpPr txBox="1">
            <a:spLocks noChangeArrowheads="1"/>
          </p:cNvSpPr>
          <p:nvPr/>
        </p:nvSpPr>
        <p:spPr bwMode="auto">
          <a:xfrm>
            <a:off x="223278" y="6296660"/>
            <a:ext cx="8679180" cy="276999"/>
          </a:xfrm>
          <a:prstGeom prst="rect">
            <a:avLst/>
          </a:prstGeom>
          <a:noFill/>
          <a:ln w="12700">
            <a:noFill/>
            <a:miter lim="800000"/>
            <a:headEnd/>
            <a:tailEnd/>
          </a:ln>
        </p:spPr>
        <p:txBody>
          <a:bodyPr wrap="square">
            <a:spAutoFit/>
          </a:bodyPr>
          <a:lstStyle/>
          <a:p>
            <a:pPr algn="just"/>
            <a:r>
              <a:rPr lang="en-US" altLang="zh-CN" sz="1200" dirty="0" smtClean="0">
                <a:solidFill>
                  <a:srgbClr val="CC00CC"/>
                </a:solidFill>
              </a:rPr>
              <a:t>[Gao’16] </a:t>
            </a:r>
            <a:r>
              <a:rPr lang="en-US" altLang="zh-CN" sz="1200" dirty="0" smtClean="0">
                <a:solidFill>
                  <a:srgbClr val="000000"/>
                </a:solidFill>
              </a:rPr>
              <a:t>X. Gao, L. Dai, et al., “Near-optimal beam selection for beamspace mmWave massive,” </a:t>
            </a:r>
            <a:r>
              <a:rPr lang="en-US" altLang="zh-CN" sz="1200" b="1" i="1" dirty="0" smtClean="0">
                <a:solidFill>
                  <a:srgbClr val="0033CC"/>
                </a:solidFill>
              </a:rPr>
              <a:t>IEEE </a:t>
            </a:r>
            <a:r>
              <a:rPr lang="en-US" altLang="zh-CN" sz="1200" b="1" i="1" dirty="0" err="1" smtClean="0">
                <a:solidFill>
                  <a:srgbClr val="0033CC"/>
                </a:solidFill>
              </a:rPr>
              <a:t>Commun</a:t>
            </a:r>
            <a:r>
              <a:rPr lang="en-US" altLang="zh-CN" sz="1200" b="1" i="1" dirty="0" smtClean="0">
                <a:solidFill>
                  <a:srgbClr val="0033CC"/>
                </a:solidFill>
              </a:rPr>
              <a:t>. </a:t>
            </a:r>
            <a:r>
              <a:rPr lang="en-US" altLang="zh-CN" sz="1200" b="1" i="1" dirty="0" err="1" smtClean="0">
                <a:solidFill>
                  <a:srgbClr val="0033CC"/>
                </a:solidFill>
              </a:rPr>
              <a:t>Lett</a:t>
            </a:r>
            <a:r>
              <a:rPr lang="en-US" altLang="zh-CN" sz="1200" b="1" i="1" dirty="0" smtClean="0">
                <a:solidFill>
                  <a:srgbClr val="0033CC"/>
                </a:solidFill>
              </a:rPr>
              <a:t>.</a:t>
            </a:r>
            <a:r>
              <a:rPr lang="en-US" altLang="zh-CN" sz="1200" i="1" dirty="0" smtClean="0">
                <a:solidFill>
                  <a:srgbClr val="000000"/>
                </a:solidFill>
              </a:rPr>
              <a:t>, </a:t>
            </a:r>
            <a:r>
              <a:rPr lang="en-US" altLang="zh-CN" sz="1200" dirty="0" smtClean="0">
                <a:solidFill>
                  <a:srgbClr val="000000"/>
                </a:solidFill>
              </a:rPr>
              <a:t>2016.</a:t>
            </a:r>
          </a:p>
        </p:txBody>
      </p:sp>
      <p:sp>
        <p:nvSpPr>
          <p:cNvPr id="10" name="TextBox 1"/>
          <p:cNvSpPr txBox="1">
            <a:spLocks noChangeArrowheads="1"/>
          </p:cNvSpPr>
          <p:nvPr/>
        </p:nvSpPr>
        <p:spPr bwMode="auto">
          <a:xfrm>
            <a:off x="1266902" y="5870710"/>
            <a:ext cx="7101594" cy="646331"/>
          </a:xfrm>
          <a:prstGeom prst="rect">
            <a:avLst/>
          </a:prstGeom>
          <a:solidFill>
            <a:srgbClr val="CC0000"/>
          </a:solidFill>
          <a:ln w="9525">
            <a:noFill/>
            <a:miter lim="800000"/>
            <a:headEnd/>
            <a:tailEnd/>
          </a:ln>
          <a:effectLst>
            <a:outerShdw dist="38100" dir="2700000" algn="tl" rotWithShape="0">
              <a:srgbClr val="808080">
                <a:alpha val="39998"/>
              </a:srgbClr>
            </a:outerShdw>
          </a:effectLst>
        </p:spPr>
        <p:txBody>
          <a:bodyPr wrap="square">
            <a:spAutoFit/>
          </a:bodyPr>
          <a:lstStyle/>
          <a:p>
            <a:pPr algn="ctr" eaLnBrk="1" hangingPunct="1">
              <a:defRPr/>
            </a:pPr>
            <a:r>
              <a:rPr lang="en-US" altLang="zh-CN" sz="1800" b="1" dirty="0" smtClean="0">
                <a:solidFill>
                  <a:srgbClr val="FFFF00"/>
                </a:solidFill>
              </a:rPr>
              <a:t>The proposed scheme can accurately estimate the beamspace channel with low pilot overhead, even with low SNR!</a:t>
            </a:r>
            <a:endParaRPr lang="zh-CN" altLang="en-US" sz="18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zh-CN" dirty="0" smtClean="0">
                <a:ea typeface="宋体" pitchFamily="2" charset="-122"/>
              </a:rPr>
              <a:t>Contents</a:t>
            </a:r>
          </a:p>
        </p:txBody>
      </p:sp>
      <p:sp>
        <p:nvSpPr>
          <p:cNvPr id="5123" name="AutoShape 6"/>
          <p:cNvSpPr>
            <a:spLocks noChangeArrowheads="1"/>
          </p:cNvSpPr>
          <p:nvPr/>
        </p:nvSpPr>
        <p:spPr bwMode="gray">
          <a:xfrm>
            <a:off x="836613" y="1516338"/>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24" name="AutoShape 7"/>
          <p:cNvSpPr>
            <a:spLocks noChangeArrowheads="1"/>
          </p:cNvSpPr>
          <p:nvPr/>
        </p:nvSpPr>
        <p:spPr bwMode="gray">
          <a:xfrm>
            <a:off x="406400" y="1397275"/>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53" name="Text Box 8"/>
          <p:cNvSpPr txBox="1">
            <a:spLocks noChangeArrowheads="1"/>
          </p:cNvSpPr>
          <p:nvPr/>
        </p:nvSpPr>
        <p:spPr bwMode="gray">
          <a:xfrm>
            <a:off x="1066800" y="1498875"/>
            <a:ext cx="3276600" cy="457200"/>
          </a:xfrm>
          <a:prstGeom prst="rect">
            <a:avLst/>
          </a:prstGeom>
          <a:noFill/>
          <a:ln w="9525" algn="ctr">
            <a:noFill/>
            <a:miter lim="800000"/>
            <a:headEnd/>
            <a:tailEnd/>
          </a:ln>
        </p:spPr>
        <p:txBody>
          <a:bodyPr>
            <a:spAutoFit/>
          </a:bodyPr>
          <a:lstStyle/>
          <a:p>
            <a:pPr algn="ctr" eaLnBrk="1" hangingPunct="1"/>
            <a:r>
              <a:rPr lang="en-US" altLang="zh-CN" b="1" dirty="0">
                <a:latin typeface="Times New Roman" pitchFamily="18" charset="0"/>
              </a:rPr>
              <a:t>Technical Background</a:t>
            </a:r>
            <a:endParaRPr lang="zh-CN" altLang="zh-CN" dirty="0"/>
          </a:p>
        </p:txBody>
      </p:sp>
      <p:sp>
        <p:nvSpPr>
          <p:cNvPr id="27654" name="Text Box 9"/>
          <p:cNvSpPr txBox="1">
            <a:spLocks noChangeArrowheads="1"/>
          </p:cNvSpPr>
          <p:nvPr/>
        </p:nvSpPr>
        <p:spPr bwMode="gray">
          <a:xfrm>
            <a:off x="620713" y="1495700"/>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7" name="AutoShape 6"/>
          <p:cNvSpPr>
            <a:spLocks noChangeArrowheads="1"/>
          </p:cNvSpPr>
          <p:nvPr/>
        </p:nvSpPr>
        <p:spPr bwMode="gray">
          <a:xfrm>
            <a:off x="840250" y="2476438"/>
            <a:ext cx="4048125"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28" name="AutoShape 7"/>
          <p:cNvSpPr>
            <a:spLocks noChangeArrowheads="1"/>
          </p:cNvSpPr>
          <p:nvPr/>
        </p:nvSpPr>
        <p:spPr bwMode="gray">
          <a:xfrm>
            <a:off x="410038" y="2357375"/>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57" name="Text Box 8"/>
          <p:cNvSpPr txBox="1">
            <a:spLocks noChangeArrowheads="1"/>
          </p:cNvSpPr>
          <p:nvPr/>
        </p:nvSpPr>
        <p:spPr bwMode="gray">
          <a:xfrm>
            <a:off x="1078375" y="2468500"/>
            <a:ext cx="2808288" cy="457200"/>
          </a:xfrm>
          <a:prstGeom prst="rect">
            <a:avLst/>
          </a:prstGeom>
          <a:noFill/>
          <a:ln w="9525" algn="ctr">
            <a:noFill/>
            <a:miter lim="800000"/>
            <a:headEnd/>
            <a:tailEnd/>
          </a:ln>
        </p:spPr>
        <p:txBody>
          <a:bodyPr>
            <a:spAutoFit/>
          </a:bodyPr>
          <a:lstStyle/>
          <a:p>
            <a:pPr algn="ctr" eaLnBrk="1" hangingPunct="1"/>
            <a:r>
              <a:rPr lang="en-US" altLang="zh-CN" b="1" dirty="0">
                <a:latin typeface="Times New Roman" pitchFamily="18" charset="0"/>
              </a:rPr>
              <a:t>Proposed Solution</a:t>
            </a:r>
            <a:endParaRPr lang="zh-CN" altLang="zh-CN" dirty="0"/>
          </a:p>
        </p:txBody>
      </p:sp>
      <p:sp>
        <p:nvSpPr>
          <p:cNvPr id="27658" name="Text Box 9"/>
          <p:cNvSpPr txBox="1">
            <a:spLocks noChangeArrowheads="1"/>
          </p:cNvSpPr>
          <p:nvPr/>
        </p:nvSpPr>
        <p:spPr bwMode="gray">
          <a:xfrm>
            <a:off x="624350" y="2455800"/>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1" name="AutoShape 6"/>
          <p:cNvSpPr>
            <a:spLocks noChangeArrowheads="1"/>
          </p:cNvSpPr>
          <p:nvPr/>
        </p:nvSpPr>
        <p:spPr bwMode="gray">
          <a:xfrm>
            <a:off x="834363" y="3430388"/>
            <a:ext cx="40655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32" name="AutoShape 7"/>
          <p:cNvSpPr>
            <a:spLocks noChangeArrowheads="1"/>
          </p:cNvSpPr>
          <p:nvPr/>
        </p:nvSpPr>
        <p:spPr bwMode="gray">
          <a:xfrm>
            <a:off x="404150" y="3311325"/>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61" name="Text Box 8"/>
          <p:cNvSpPr txBox="1">
            <a:spLocks noChangeArrowheads="1"/>
          </p:cNvSpPr>
          <p:nvPr/>
        </p:nvSpPr>
        <p:spPr bwMode="gray">
          <a:xfrm>
            <a:off x="1168263" y="3422450"/>
            <a:ext cx="3138487" cy="457200"/>
          </a:xfrm>
          <a:prstGeom prst="rect">
            <a:avLst/>
          </a:prstGeom>
          <a:noFill/>
          <a:ln w="9525" algn="ctr">
            <a:noFill/>
            <a:miter lim="800000"/>
            <a:headEnd/>
            <a:tailEnd/>
          </a:ln>
        </p:spPr>
        <p:txBody>
          <a:bodyPr>
            <a:spAutoFit/>
          </a:bodyPr>
          <a:lstStyle/>
          <a:p>
            <a:pPr algn="ctr" eaLnBrk="1" hangingPunct="1"/>
            <a:r>
              <a:rPr lang="en-US" altLang="zh-CN" b="1" dirty="0" smtClean="0">
                <a:latin typeface="Times New Roman" pitchFamily="18" charset="0"/>
              </a:rPr>
              <a:t>Performance </a:t>
            </a:r>
            <a:r>
              <a:rPr lang="en-US" altLang="zh-CN" b="1" dirty="0">
                <a:latin typeface="Times New Roman" pitchFamily="18" charset="0"/>
              </a:rPr>
              <a:t>Analysis</a:t>
            </a:r>
            <a:endParaRPr lang="zh-CN" altLang="zh-CN" dirty="0"/>
          </a:p>
        </p:txBody>
      </p:sp>
      <p:sp>
        <p:nvSpPr>
          <p:cNvPr id="27662" name="Text Box 9"/>
          <p:cNvSpPr txBox="1">
            <a:spLocks noChangeArrowheads="1"/>
          </p:cNvSpPr>
          <p:nvPr/>
        </p:nvSpPr>
        <p:spPr bwMode="gray">
          <a:xfrm>
            <a:off x="618463" y="3409750"/>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3</a:t>
            </a:r>
            <a:endParaRPr lang="zh-CN" altLang="zh-CN"/>
          </a:p>
        </p:txBody>
      </p:sp>
      <p:sp>
        <p:nvSpPr>
          <p:cNvPr id="5135" name="AutoShape 6"/>
          <p:cNvSpPr>
            <a:spLocks noChangeArrowheads="1"/>
          </p:cNvSpPr>
          <p:nvPr/>
        </p:nvSpPr>
        <p:spPr bwMode="gray">
          <a:xfrm>
            <a:off x="859100" y="4396838"/>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36" name="AutoShape 7"/>
          <p:cNvSpPr>
            <a:spLocks noChangeArrowheads="1"/>
          </p:cNvSpPr>
          <p:nvPr/>
        </p:nvSpPr>
        <p:spPr bwMode="gray">
          <a:xfrm>
            <a:off x="428888" y="4277775"/>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65" name="Text Box 8"/>
          <p:cNvSpPr txBox="1">
            <a:spLocks noChangeArrowheads="1"/>
          </p:cNvSpPr>
          <p:nvPr/>
        </p:nvSpPr>
        <p:spPr bwMode="gray">
          <a:xfrm>
            <a:off x="884500" y="4400013"/>
            <a:ext cx="3055938" cy="457200"/>
          </a:xfrm>
          <a:prstGeom prst="rect">
            <a:avLst/>
          </a:prstGeom>
          <a:noFill/>
          <a:ln w="9525" algn="ctr">
            <a:noFill/>
            <a:miter lim="800000"/>
            <a:headEnd/>
            <a:tailEnd/>
          </a:ln>
        </p:spPr>
        <p:txBody>
          <a:bodyPr>
            <a:spAutoFit/>
          </a:bodyPr>
          <a:lstStyle/>
          <a:p>
            <a:pPr algn="ctr" eaLnBrk="1" hangingPunct="1"/>
            <a:r>
              <a:rPr lang="zh-CN" altLang="zh-CN" b="1">
                <a:latin typeface="Times New Roman" pitchFamily="18" charset="0"/>
              </a:rPr>
              <a:t>    </a:t>
            </a:r>
            <a:r>
              <a:rPr lang="en-US" altLang="zh-CN" b="1">
                <a:latin typeface="Times New Roman" pitchFamily="18" charset="0"/>
              </a:rPr>
              <a:t>Simulation Results</a:t>
            </a:r>
            <a:endParaRPr lang="zh-CN" altLang="zh-CN"/>
          </a:p>
        </p:txBody>
      </p:sp>
      <p:sp>
        <p:nvSpPr>
          <p:cNvPr id="27666" name="Text Box 9"/>
          <p:cNvSpPr txBox="1">
            <a:spLocks noChangeArrowheads="1"/>
          </p:cNvSpPr>
          <p:nvPr/>
        </p:nvSpPr>
        <p:spPr bwMode="gray">
          <a:xfrm>
            <a:off x="643200" y="4376200"/>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4</a:t>
            </a:r>
            <a:endParaRPr lang="zh-CN" altLang="zh-CN"/>
          </a:p>
        </p:txBody>
      </p:sp>
      <p:sp>
        <p:nvSpPr>
          <p:cNvPr id="5139" name="AutoShape 6"/>
          <p:cNvSpPr>
            <a:spLocks noChangeArrowheads="1"/>
          </p:cNvSpPr>
          <p:nvPr/>
        </p:nvSpPr>
        <p:spPr bwMode="gray">
          <a:xfrm>
            <a:off x="893825" y="53662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40" name="AutoShape 7"/>
          <p:cNvSpPr>
            <a:spLocks noChangeArrowheads="1"/>
          </p:cNvSpPr>
          <p:nvPr/>
        </p:nvSpPr>
        <p:spPr bwMode="gray">
          <a:xfrm>
            <a:off x="463613" y="52472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69" name="Text Box 8"/>
          <p:cNvSpPr txBox="1">
            <a:spLocks noChangeArrowheads="1"/>
          </p:cNvSpPr>
          <p:nvPr/>
        </p:nvSpPr>
        <p:spPr bwMode="gray">
          <a:xfrm>
            <a:off x="766825" y="5358325"/>
            <a:ext cx="2808288" cy="457200"/>
          </a:xfrm>
          <a:prstGeom prst="rect">
            <a:avLst/>
          </a:prstGeom>
          <a:noFill/>
          <a:ln w="9525" algn="ctr">
            <a:noFill/>
            <a:miter lim="800000"/>
            <a:headEnd/>
            <a:tailEnd/>
          </a:ln>
        </p:spPr>
        <p:txBody>
          <a:bodyPr>
            <a:spAutoFit/>
          </a:bodyPr>
          <a:lstStyle/>
          <a:p>
            <a:pPr algn="ctr" eaLnBrk="1" hangingPunct="1"/>
            <a:r>
              <a:rPr lang="en-US" altLang="zh-CN" b="1" dirty="0">
                <a:solidFill>
                  <a:srgbClr val="C00000"/>
                </a:solidFill>
                <a:latin typeface="Times New Roman" pitchFamily="18" charset="0"/>
              </a:rPr>
              <a:t>Conclusions</a:t>
            </a:r>
            <a:endParaRPr lang="zh-CN" altLang="zh-CN" dirty="0">
              <a:solidFill>
                <a:srgbClr val="C00000"/>
              </a:solidFill>
            </a:endParaRPr>
          </a:p>
        </p:txBody>
      </p:sp>
      <p:sp>
        <p:nvSpPr>
          <p:cNvPr id="27670" name="Text Box 9"/>
          <p:cNvSpPr txBox="1">
            <a:spLocks noChangeArrowheads="1"/>
          </p:cNvSpPr>
          <p:nvPr/>
        </p:nvSpPr>
        <p:spPr bwMode="gray">
          <a:xfrm>
            <a:off x="677925" y="534562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5</a:t>
            </a:r>
            <a:endParaRPr lang="zh-CN" altLang="zh-CN"/>
          </a:p>
        </p:txBody>
      </p:sp>
    </p:spTree>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zh-CN" smtClean="0">
                <a:ea typeface="宋体" pitchFamily="2" charset="-122"/>
              </a:rPr>
              <a:t>Contents</a:t>
            </a:r>
          </a:p>
        </p:txBody>
      </p:sp>
      <p:sp>
        <p:nvSpPr>
          <p:cNvPr id="5123" name="AutoShape 6"/>
          <p:cNvSpPr>
            <a:spLocks noChangeArrowheads="1"/>
          </p:cNvSpPr>
          <p:nvPr/>
        </p:nvSpPr>
        <p:spPr bwMode="gray">
          <a:xfrm>
            <a:off x="836613" y="1516338"/>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24" name="AutoShape 7"/>
          <p:cNvSpPr>
            <a:spLocks noChangeArrowheads="1"/>
          </p:cNvSpPr>
          <p:nvPr/>
        </p:nvSpPr>
        <p:spPr bwMode="gray">
          <a:xfrm>
            <a:off x="406400" y="1397275"/>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53" name="Text Box 8"/>
          <p:cNvSpPr txBox="1">
            <a:spLocks noChangeArrowheads="1"/>
          </p:cNvSpPr>
          <p:nvPr/>
        </p:nvSpPr>
        <p:spPr bwMode="gray">
          <a:xfrm>
            <a:off x="1066800" y="1498875"/>
            <a:ext cx="3276600" cy="457200"/>
          </a:xfrm>
          <a:prstGeom prst="rect">
            <a:avLst/>
          </a:prstGeom>
          <a:noFill/>
          <a:ln w="9525" algn="ctr">
            <a:noFill/>
            <a:miter lim="800000"/>
            <a:headEnd/>
            <a:tailEnd/>
          </a:ln>
        </p:spPr>
        <p:txBody>
          <a:bodyPr>
            <a:spAutoFit/>
          </a:bodyPr>
          <a:lstStyle/>
          <a:p>
            <a:pPr algn="ctr" eaLnBrk="1" hangingPunct="1"/>
            <a:r>
              <a:rPr lang="en-US" altLang="zh-CN" b="1" dirty="0">
                <a:solidFill>
                  <a:srgbClr val="BC0000"/>
                </a:solidFill>
                <a:latin typeface="Times New Roman" pitchFamily="18" charset="0"/>
              </a:rPr>
              <a:t>Technical Background</a:t>
            </a:r>
            <a:endParaRPr lang="zh-CN" altLang="zh-CN" dirty="0">
              <a:solidFill>
                <a:srgbClr val="BC0000"/>
              </a:solidFill>
            </a:endParaRPr>
          </a:p>
        </p:txBody>
      </p:sp>
      <p:sp>
        <p:nvSpPr>
          <p:cNvPr id="27654" name="Text Box 9"/>
          <p:cNvSpPr txBox="1">
            <a:spLocks noChangeArrowheads="1"/>
          </p:cNvSpPr>
          <p:nvPr/>
        </p:nvSpPr>
        <p:spPr bwMode="gray">
          <a:xfrm>
            <a:off x="620713" y="1495700"/>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7" name="AutoShape 6"/>
          <p:cNvSpPr>
            <a:spLocks noChangeArrowheads="1"/>
          </p:cNvSpPr>
          <p:nvPr/>
        </p:nvSpPr>
        <p:spPr bwMode="gray">
          <a:xfrm>
            <a:off x="840250" y="2476438"/>
            <a:ext cx="4048125"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28" name="AutoShape 7"/>
          <p:cNvSpPr>
            <a:spLocks noChangeArrowheads="1"/>
          </p:cNvSpPr>
          <p:nvPr/>
        </p:nvSpPr>
        <p:spPr bwMode="gray">
          <a:xfrm>
            <a:off x="410038" y="2357375"/>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57" name="Text Box 8"/>
          <p:cNvSpPr txBox="1">
            <a:spLocks noChangeArrowheads="1"/>
          </p:cNvSpPr>
          <p:nvPr/>
        </p:nvSpPr>
        <p:spPr bwMode="gray">
          <a:xfrm>
            <a:off x="1078375" y="2468500"/>
            <a:ext cx="2808288" cy="457200"/>
          </a:xfrm>
          <a:prstGeom prst="rect">
            <a:avLst/>
          </a:prstGeom>
          <a:noFill/>
          <a:ln w="9525" algn="ctr">
            <a:noFill/>
            <a:miter lim="800000"/>
            <a:headEnd/>
            <a:tailEnd/>
          </a:ln>
        </p:spPr>
        <p:txBody>
          <a:bodyPr>
            <a:spAutoFit/>
          </a:bodyPr>
          <a:lstStyle/>
          <a:p>
            <a:pPr algn="ctr" eaLnBrk="1" hangingPunct="1"/>
            <a:r>
              <a:rPr lang="en-US" altLang="zh-CN" b="1" dirty="0">
                <a:latin typeface="Times New Roman" pitchFamily="18" charset="0"/>
              </a:rPr>
              <a:t>Proposed Solution</a:t>
            </a:r>
            <a:endParaRPr lang="zh-CN" altLang="zh-CN" dirty="0"/>
          </a:p>
        </p:txBody>
      </p:sp>
      <p:sp>
        <p:nvSpPr>
          <p:cNvPr id="27658" name="Text Box 9"/>
          <p:cNvSpPr txBox="1">
            <a:spLocks noChangeArrowheads="1"/>
          </p:cNvSpPr>
          <p:nvPr/>
        </p:nvSpPr>
        <p:spPr bwMode="gray">
          <a:xfrm>
            <a:off x="624350" y="2455800"/>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1" name="AutoShape 6"/>
          <p:cNvSpPr>
            <a:spLocks noChangeArrowheads="1"/>
          </p:cNvSpPr>
          <p:nvPr/>
        </p:nvSpPr>
        <p:spPr bwMode="gray">
          <a:xfrm>
            <a:off x="834363" y="3430388"/>
            <a:ext cx="40655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32" name="AutoShape 7"/>
          <p:cNvSpPr>
            <a:spLocks noChangeArrowheads="1"/>
          </p:cNvSpPr>
          <p:nvPr/>
        </p:nvSpPr>
        <p:spPr bwMode="gray">
          <a:xfrm>
            <a:off x="404150" y="3311325"/>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61" name="Text Box 8"/>
          <p:cNvSpPr txBox="1">
            <a:spLocks noChangeArrowheads="1"/>
          </p:cNvSpPr>
          <p:nvPr/>
        </p:nvSpPr>
        <p:spPr bwMode="gray">
          <a:xfrm>
            <a:off x="1168263" y="3422450"/>
            <a:ext cx="3138487" cy="457200"/>
          </a:xfrm>
          <a:prstGeom prst="rect">
            <a:avLst/>
          </a:prstGeom>
          <a:noFill/>
          <a:ln w="9525" algn="ctr">
            <a:noFill/>
            <a:miter lim="800000"/>
            <a:headEnd/>
            <a:tailEnd/>
          </a:ln>
        </p:spPr>
        <p:txBody>
          <a:bodyPr>
            <a:spAutoFit/>
          </a:bodyPr>
          <a:lstStyle/>
          <a:p>
            <a:pPr algn="ctr" eaLnBrk="1" hangingPunct="1"/>
            <a:r>
              <a:rPr lang="en-US" altLang="zh-CN" b="1" dirty="0" smtClean="0">
                <a:latin typeface="Times New Roman" pitchFamily="18" charset="0"/>
              </a:rPr>
              <a:t>Performance </a:t>
            </a:r>
            <a:r>
              <a:rPr lang="en-US" altLang="zh-CN" b="1" dirty="0">
                <a:latin typeface="Times New Roman" pitchFamily="18" charset="0"/>
              </a:rPr>
              <a:t>Analysis</a:t>
            </a:r>
            <a:endParaRPr lang="zh-CN" altLang="zh-CN" dirty="0"/>
          </a:p>
        </p:txBody>
      </p:sp>
      <p:sp>
        <p:nvSpPr>
          <p:cNvPr id="27662" name="Text Box 9"/>
          <p:cNvSpPr txBox="1">
            <a:spLocks noChangeArrowheads="1"/>
          </p:cNvSpPr>
          <p:nvPr/>
        </p:nvSpPr>
        <p:spPr bwMode="gray">
          <a:xfrm>
            <a:off x="618463" y="3409750"/>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3</a:t>
            </a:r>
            <a:endParaRPr lang="zh-CN" altLang="zh-CN"/>
          </a:p>
        </p:txBody>
      </p:sp>
      <p:sp>
        <p:nvSpPr>
          <p:cNvPr id="5135" name="AutoShape 6"/>
          <p:cNvSpPr>
            <a:spLocks noChangeArrowheads="1"/>
          </p:cNvSpPr>
          <p:nvPr/>
        </p:nvSpPr>
        <p:spPr bwMode="gray">
          <a:xfrm>
            <a:off x="859100" y="4396838"/>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36" name="AutoShape 7"/>
          <p:cNvSpPr>
            <a:spLocks noChangeArrowheads="1"/>
          </p:cNvSpPr>
          <p:nvPr/>
        </p:nvSpPr>
        <p:spPr bwMode="gray">
          <a:xfrm>
            <a:off x="428888" y="4277775"/>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65" name="Text Box 8"/>
          <p:cNvSpPr txBox="1">
            <a:spLocks noChangeArrowheads="1"/>
          </p:cNvSpPr>
          <p:nvPr/>
        </p:nvSpPr>
        <p:spPr bwMode="gray">
          <a:xfrm>
            <a:off x="884500" y="4400013"/>
            <a:ext cx="3055938" cy="457200"/>
          </a:xfrm>
          <a:prstGeom prst="rect">
            <a:avLst/>
          </a:prstGeom>
          <a:noFill/>
          <a:ln w="9525" algn="ctr">
            <a:noFill/>
            <a:miter lim="800000"/>
            <a:headEnd/>
            <a:tailEnd/>
          </a:ln>
        </p:spPr>
        <p:txBody>
          <a:bodyPr>
            <a:spAutoFit/>
          </a:bodyPr>
          <a:lstStyle/>
          <a:p>
            <a:pPr algn="ctr" eaLnBrk="1" hangingPunct="1"/>
            <a:r>
              <a:rPr lang="zh-CN" altLang="zh-CN" b="1">
                <a:latin typeface="Times New Roman" pitchFamily="18" charset="0"/>
              </a:rPr>
              <a:t>    </a:t>
            </a:r>
            <a:r>
              <a:rPr lang="en-US" altLang="zh-CN" b="1">
                <a:latin typeface="Times New Roman" pitchFamily="18" charset="0"/>
              </a:rPr>
              <a:t>Simulation Results</a:t>
            </a:r>
            <a:endParaRPr lang="zh-CN" altLang="zh-CN"/>
          </a:p>
        </p:txBody>
      </p:sp>
      <p:sp>
        <p:nvSpPr>
          <p:cNvPr id="27666" name="Text Box 9"/>
          <p:cNvSpPr txBox="1">
            <a:spLocks noChangeArrowheads="1"/>
          </p:cNvSpPr>
          <p:nvPr/>
        </p:nvSpPr>
        <p:spPr bwMode="gray">
          <a:xfrm>
            <a:off x="643200" y="4376200"/>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4</a:t>
            </a:r>
            <a:endParaRPr lang="zh-CN" altLang="zh-CN"/>
          </a:p>
        </p:txBody>
      </p:sp>
      <p:sp>
        <p:nvSpPr>
          <p:cNvPr id="5139" name="AutoShape 6"/>
          <p:cNvSpPr>
            <a:spLocks noChangeArrowheads="1"/>
          </p:cNvSpPr>
          <p:nvPr/>
        </p:nvSpPr>
        <p:spPr bwMode="gray">
          <a:xfrm>
            <a:off x="893825" y="53662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40" name="AutoShape 7"/>
          <p:cNvSpPr>
            <a:spLocks noChangeArrowheads="1"/>
          </p:cNvSpPr>
          <p:nvPr/>
        </p:nvSpPr>
        <p:spPr bwMode="gray">
          <a:xfrm>
            <a:off x="463613" y="52472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69" name="Text Box 8"/>
          <p:cNvSpPr txBox="1">
            <a:spLocks noChangeArrowheads="1"/>
          </p:cNvSpPr>
          <p:nvPr/>
        </p:nvSpPr>
        <p:spPr bwMode="gray">
          <a:xfrm>
            <a:off x="746505" y="5358325"/>
            <a:ext cx="2808288" cy="457200"/>
          </a:xfrm>
          <a:prstGeom prst="rect">
            <a:avLst/>
          </a:prstGeom>
          <a:noFill/>
          <a:ln w="9525" algn="ctr">
            <a:noFill/>
            <a:miter lim="800000"/>
            <a:headEnd/>
            <a:tailEnd/>
          </a:ln>
        </p:spPr>
        <p:txBody>
          <a:bodyPr>
            <a:spAutoFit/>
          </a:bodyPr>
          <a:lstStyle/>
          <a:p>
            <a:pPr algn="ctr" eaLnBrk="1" hangingPunct="1"/>
            <a:r>
              <a:rPr lang="en-US" altLang="zh-CN" b="1">
                <a:latin typeface="Times New Roman" pitchFamily="18" charset="0"/>
              </a:rPr>
              <a:t>Conclusions</a:t>
            </a:r>
            <a:endParaRPr lang="zh-CN" altLang="zh-CN"/>
          </a:p>
        </p:txBody>
      </p:sp>
      <p:sp>
        <p:nvSpPr>
          <p:cNvPr id="27670" name="Text Box 9"/>
          <p:cNvSpPr txBox="1">
            <a:spLocks noChangeArrowheads="1"/>
          </p:cNvSpPr>
          <p:nvPr/>
        </p:nvSpPr>
        <p:spPr bwMode="gray">
          <a:xfrm>
            <a:off x="677925" y="534562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5</a:t>
            </a:r>
            <a:endParaRPr lang="zh-CN" altLang="zh-CN"/>
          </a:p>
        </p:txBody>
      </p:sp>
    </p:spTree>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04800" y="381000"/>
            <a:ext cx="8763000" cy="685800"/>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zh-CN" sz="3600" b="1" kern="0" dirty="0" smtClean="0">
                <a:solidFill>
                  <a:srgbClr val="003399"/>
                </a:solidFill>
                <a:latin typeface="+mj-lt"/>
                <a:ea typeface="宋体" pitchFamily="2" charset="-122"/>
              </a:rPr>
              <a:t>Summary</a:t>
            </a:r>
            <a:endParaRPr kumimoji="0" lang="en-US" altLang="zh-CN" sz="3600" b="1" i="0" u="none" strike="noStrike" kern="0" cap="none" spc="0" normalizeH="0" baseline="0" noProof="0" dirty="0" smtClean="0">
              <a:ln>
                <a:noFill/>
              </a:ln>
              <a:solidFill>
                <a:srgbClr val="003399"/>
              </a:solidFill>
              <a:effectLst/>
              <a:uLnTx/>
              <a:uFillTx/>
              <a:latin typeface="+mj-lt"/>
              <a:ea typeface="宋体" pitchFamily="2" charset="-122"/>
              <a:cs typeface="宋体" charset="0"/>
            </a:endParaRPr>
          </a:p>
        </p:txBody>
      </p:sp>
      <p:sp>
        <p:nvSpPr>
          <p:cNvPr id="5" name="Rectangle 3"/>
          <p:cNvSpPr txBox="1">
            <a:spLocks noChangeArrowheads="1"/>
          </p:cNvSpPr>
          <p:nvPr/>
        </p:nvSpPr>
        <p:spPr>
          <a:xfrm>
            <a:off x="50800" y="1410854"/>
            <a:ext cx="8950960" cy="5257800"/>
          </a:xfrm>
          <a:prstGeom prst="rect">
            <a:avLst/>
          </a:prstGeom>
        </p:spPr>
        <p:txBody>
          <a:bodyPr/>
          <a:lstStyle/>
          <a:p>
            <a:pPr marL="342900" marR="0" lvl="0" indent="-342900" algn="l" defTabSz="914400" rtl="0" eaLnBrk="1" fontAlgn="base" latinLnBrk="0" hangingPunct="1">
              <a:lnSpc>
                <a:spcPct val="100000"/>
              </a:lnSpc>
              <a:spcBef>
                <a:spcPts val="0"/>
              </a:spcBef>
              <a:spcAft>
                <a:spcPts val="600"/>
              </a:spcAft>
              <a:buClrTx/>
              <a:buSzTx/>
              <a:buFont typeface="Wingdings" charset="0"/>
              <a:buChar char="l"/>
              <a:tabLst/>
              <a:defRPr/>
            </a:pPr>
            <a:r>
              <a:rPr kumimoji="1" lang="en-US" altLang="zh-CN" b="1" kern="0" noProof="0" dirty="0" smtClean="0">
                <a:solidFill>
                  <a:srgbClr val="000000"/>
                </a:solidFill>
                <a:latin typeface="+mn-lt"/>
                <a:ea typeface="宋体" panose="02010600030101010101" pitchFamily="2" charset="-122"/>
              </a:rPr>
              <a:t>SD-based beamspace channel estimation</a:t>
            </a:r>
            <a:endParaRPr kumimoji="1" lang="en-US" altLang="zh-CN" sz="2400" b="1" i="0" u="none" strike="noStrike" kern="0" cap="none" spc="0" normalizeH="0" baseline="0" noProof="0" dirty="0" smtClean="0">
              <a:ln>
                <a:noFill/>
              </a:ln>
              <a:solidFill>
                <a:srgbClr val="000000"/>
              </a:solidFill>
              <a:effectLst/>
              <a:uLnTx/>
              <a:uFillTx/>
              <a:latin typeface="+mn-lt"/>
              <a:ea typeface="宋体" panose="02010600030101010101" pitchFamily="2" charset="-122"/>
              <a:cs typeface="宋体" charset="0"/>
            </a:endParaRPr>
          </a:p>
          <a:p>
            <a:pPr marL="742950" lvl="1" indent="-285750" algn="just">
              <a:spcBef>
                <a:spcPts val="0"/>
              </a:spcBef>
              <a:spcAft>
                <a:spcPts val="600"/>
              </a:spcAft>
              <a:buClr>
                <a:srgbClr val="000000"/>
              </a:buClr>
              <a:buFontTx/>
              <a:buChar char="–"/>
              <a:defRPr/>
            </a:pPr>
            <a:r>
              <a:rPr kumimoji="1" lang="en-US" altLang="zh-CN" sz="2000" kern="0" dirty="0" smtClean="0">
                <a:solidFill>
                  <a:srgbClr val="000000"/>
                </a:solidFill>
                <a:latin typeface="Times New Roman" pitchFamily="18" charset="0"/>
                <a:cs typeface="Times New Roman" pitchFamily="18" charset="0"/>
              </a:rPr>
              <a:t>We design an </a:t>
            </a:r>
            <a:r>
              <a:rPr kumimoji="1" lang="en-US" altLang="zh-CN" sz="2000" b="1" kern="0" dirty="0" smtClean="0">
                <a:solidFill>
                  <a:srgbClr val="0000FF"/>
                </a:solidFill>
                <a:latin typeface="Times New Roman" pitchFamily="18" charset="0"/>
                <a:cs typeface="Times New Roman" pitchFamily="18" charset="0"/>
              </a:rPr>
              <a:t>adaptive selecting network </a:t>
            </a:r>
            <a:r>
              <a:rPr kumimoji="1" lang="en-US" altLang="zh-CN" sz="2000" kern="0" dirty="0" smtClean="0">
                <a:solidFill>
                  <a:srgbClr val="000000"/>
                </a:solidFill>
                <a:latin typeface="Times New Roman" pitchFamily="18" charset="0"/>
                <a:cs typeface="Times New Roman" pitchFamily="18" charset="0"/>
              </a:rPr>
              <a:t>to construct the beamspace channel estimation problem as a typical </a:t>
            </a:r>
            <a:r>
              <a:rPr kumimoji="1" lang="en-US" altLang="zh-CN" sz="2000" b="1" kern="0" dirty="0" smtClean="0">
                <a:solidFill>
                  <a:srgbClr val="0000FF"/>
                </a:solidFill>
                <a:latin typeface="Times New Roman" pitchFamily="18" charset="0"/>
                <a:cs typeface="Times New Roman" pitchFamily="18" charset="0"/>
              </a:rPr>
              <a:t>sparse signal recovery problem</a:t>
            </a:r>
          </a:p>
          <a:p>
            <a:pPr marL="742950" lvl="1" indent="-285750" algn="just">
              <a:spcBef>
                <a:spcPts val="0"/>
              </a:spcBef>
              <a:spcAft>
                <a:spcPts val="600"/>
              </a:spcAft>
              <a:buClr>
                <a:srgbClr val="000000"/>
              </a:buClr>
              <a:buFontTx/>
              <a:buChar char="–"/>
              <a:defRPr/>
            </a:pPr>
            <a:r>
              <a:rPr kumimoji="1" lang="en-US" altLang="zh-CN" sz="2000" kern="0" noProof="0" dirty="0" smtClean="0">
                <a:solidFill>
                  <a:srgbClr val="000000"/>
                </a:solidFill>
                <a:latin typeface="Times New Roman" pitchFamily="18" charset="0"/>
                <a:cs typeface="Times New Roman" pitchFamily="18" charset="0"/>
              </a:rPr>
              <a:t>We propose to </a:t>
            </a:r>
            <a:r>
              <a:rPr kumimoji="1" lang="en-US" altLang="zh-CN" sz="2000" b="1" kern="0" noProof="0" dirty="0" smtClean="0">
                <a:solidFill>
                  <a:srgbClr val="FF0000"/>
                </a:solidFill>
                <a:latin typeface="Times New Roman" pitchFamily="18" charset="0"/>
                <a:cs typeface="Times New Roman" pitchFamily="18" charset="0"/>
              </a:rPr>
              <a:t>decompose</a:t>
            </a:r>
            <a:r>
              <a:rPr kumimoji="1" lang="en-US" altLang="zh-CN" sz="2000" kern="0" noProof="0" dirty="0" smtClean="0">
                <a:solidFill>
                  <a:srgbClr val="000000"/>
                </a:solidFill>
                <a:latin typeface="Times New Roman" pitchFamily="18" charset="0"/>
                <a:cs typeface="Times New Roman" pitchFamily="18" charset="0"/>
              </a:rPr>
              <a:t> the total estimation problem into a series of sub-problems, each of which only considers one sparse channel component</a:t>
            </a:r>
            <a:endParaRPr kumimoji="1" lang="en-US" altLang="zh-CN" sz="2000" b="0"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endParaRPr>
          </a:p>
          <a:p>
            <a:pPr marL="742950" lvl="1" indent="-285750" algn="just">
              <a:spcBef>
                <a:spcPts val="0"/>
              </a:spcBef>
              <a:spcAft>
                <a:spcPts val="600"/>
              </a:spcAft>
              <a:buClr>
                <a:srgbClr val="000000"/>
              </a:buClr>
              <a:buFontTx/>
              <a:buChar char="–"/>
              <a:defRPr/>
            </a:pPr>
            <a:r>
              <a:rPr lang="en-US" altLang="zh-CN" sz="2000" kern="0" dirty="0" smtClean="0">
                <a:solidFill>
                  <a:srgbClr val="000000"/>
                </a:solidFill>
                <a:latin typeface="Times New Roman" pitchFamily="18" charset="0"/>
                <a:ea typeface="宋体" pitchFamily="2" charset="-122"/>
                <a:cs typeface="Times New Roman" pitchFamily="18" charset="0"/>
              </a:rPr>
              <a:t>We propose to utilize the </a:t>
            </a:r>
            <a:r>
              <a:rPr lang="en-US" altLang="zh-CN" sz="2000" b="1" kern="0" dirty="0" smtClean="0">
                <a:solidFill>
                  <a:srgbClr val="FF0000"/>
                </a:solidFill>
                <a:latin typeface="Times New Roman" pitchFamily="18" charset="0"/>
                <a:ea typeface="宋体" pitchFamily="2" charset="-122"/>
                <a:cs typeface="Times New Roman" pitchFamily="18" charset="0"/>
              </a:rPr>
              <a:t>structural</a:t>
            </a:r>
            <a:r>
              <a:rPr lang="en-US" altLang="zh-CN" sz="2000" kern="0" dirty="0" smtClean="0">
                <a:solidFill>
                  <a:srgbClr val="000000"/>
                </a:solidFill>
                <a:latin typeface="Times New Roman" pitchFamily="18" charset="0"/>
                <a:ea typeface="宋体" pitchFamily="2" charset="-122"/>
                <a:cs typeface="Times New Roman" pitchFamily="18" charset="0"/>
              </a:rPr>
              <a:t> properties of beamspace channel to accurately detect the </a:t>
            </a:r>
            <a:r>
              <a:rPr lang="en-US" altLang="zh-CN" sz="2000" b="1" kern="0" dirty="0" smtClean="0">
                <a:solidFill>
                  <a:srgbClr val="0000FF"/>
                </a:solidFill>
                <a:latin typeface="Times New Roman" pitchFamily="18" charset="0"/>
                <a:ea typeface="宋体" pitchFamily="2" charset="-122"/>
                <a:cs typeface="Times New Roman" pitchFamily="18" charset="0"/>
              </a:rPr>
              <a:t>support</a:t>
            </a:r>
            <a:r>
              <a:rPr lang="en-US" altLang="zh-CN" sz="2000" kern="0" dirty="0" smtClean="0">
                <a:solidFill>
                  <a:srgbClr val="000000"/>
                </a:solidFill>
                <a:latin typeface="Times New Roman" pitchFamily="18" charset="0"/>
                <a:ea typeface="宋体" pitchFamily="2" charset="-122"/>
                <a:cs typeface="Times New Roman" pitchFamily="18" charset="0"/>
              </a:rPr>
              <a:t> of each sparse channel component</a:t>
            </a:r>
          </a:p>
          <a:p>
            <a:pPr marL="742950" lvl="1" indent="-285750">
              <a:spcBef>
                <a:spcPts val="0"/>
              </a:spcBef>
              <a:buClr>
                <a:srgbClr val="000000"/>
              </a:buClr>
              <a:buFontTx/>
              <a:buChar char="–"/>
              <a:defRPr/>
            </a:pPr>
            <a:endParaRPr kumimoji="1" lang="en-US" altLang="zh-CN" sz="2000" b="0" i="0" u="none" strike="noStrike" kern="0" cap="none" spc="0" normalizeH="0" baseline="0" noProof="0" dirty="0">
              <a:ln>
                <a:noFill/>
              </a:ln>
              <a:solidFill>
                <a:srgbClr val="000000"/>
              </a:solidFill>
              <a:effectLst/>
              <a:uLnTx/>
              <a:uFillTx/>
              <a:latin typeface="+mn-lt"/>
              <a:ea typeface="宋体" charset="0"/>
              <a:cs typeface="宋体" charset="0"/>
            </a:endParaRPr>
          </a:p>
        </p:txBody>
      </p:sp>
      <p:sp>
        <p:nvSpPr>
          <p:cNvPr id="6" name="Rectangle 3"/>
          <p:cNvSpPr txBox="1">
            <a:spLocks noChangeArrowheads="1"/>
          </p:cNvSpPr>
          <p:nvPr/>
        </p:nvSpPr>
        <p:spPr>
          <a:xfrm>
            <a:off x="40640" y="4401820"/>
            <a:ext cx="8971280" cy="1507913"/>
          </a:xfrm>
          <a:prstGeom prst="rect">
            <a:avLst/>
          </a:prstGeom>
        </p:spPr>
        <p:txBody>
          <a:bodyPr/>
          <a:lstStyle/>
          <a:p>
            <a:pPr marL="342900" marR="0" lvl="0" indent="-342900" algn="l" defTabSz="914400" rtl="0" eaLnBrk="1" fontAlgn="base" latinLnBrk="0" hangingPunct="1">
              <a:lnSpc>
                <a:spcPct val="100000"/>
              </a:lnSpc>
              <a:spcBef>
                <a:spcPts val="0"/>
              </a:spcBef>
              <a:spcAft>
                <a:spcPct val="0"/>
              </a:spcAft>
              <a:buClrTx/>
              <a:buSzTx/>
              <a:buFont typeface="Wingdings" charset="0"/>
              <a:buChar char="l"/>
              <a:tabLst/>
              <a:defRPr/>
            </a:pPr>
            <a:r>
              <a:rPr kumimoji="1" lang="en-US" altLang="zh-CN" b="1" kern="0" noProof="0" dirty="0" smtClean="0">
                <a:solidFill>
                  <a:srgbClr val="000000"/>
                </a:solidFill>
                <a:latin typeface="+mn-lt"/>
                <a:ea typeface="宋体" panose="02010600030101010101" pitchFamily="2" charset="-122"/>
              </a:rPr>
              <a:t>Advantages</a:t>
            </a:r>
            <a:endParaRPr kumimoji="1" lang="en-US" altLang="zh-CN" sz="2400" b="1" i="0" u="none" strike="noStrike" kern="0" cap="none" spc="0" normalizeH="0" baseline="0" noProof="0" dirty="0" smtClean="0">
              <a:ln>
                <a:noFill/>
              </a:ln>
              <a:solidFill>
                <a:srgbClr val="000000"/>
              </a:solidFill>
              <a:effectLst/>
              <a:uLnTx/>
              <a:uFillTx/>
              <a:latin typeface="+mn-lt"/>
              <a:ea typeface="宋体" panose="02010600030101010101" pitchFamily="2" charset="-122"/>
              <a:cs typeface="宋体" charset="0"/>
            </a:endParaRPr>
          </a:p>
          <a:p>
            <a:pPr marL="742950" lvl="1" indent="-285750">
              <a:spcBef>
                <a:spcPts val="0"/>
              </a:spcBef>
              <a:spcAft>
                <a:spcPts val="600"/>
              </a:spcAft>
              <a:buClr>
                <a:srgbClr val="000000"/>
              </a:buClr>
              <a:buFontTx/>
              <a:buChar char="–"/>
              <a:defRPr/>
            </a:pPr>
            <a:r>
              <a:rPr lang="en-US" altLang="zh-CN" sz="2000" noProof="0" dirty="0" smtClean="0">
                <a:solidFill>
                  <a:srgbClr val="000000"/>
                </a:solidFill>
                <a:latin typeface="Times New Roman" pitchFamily="18" charset="0"/>
                <a:cs typeface="Times New Roman" pitchFamily="18" charset="0"/>
              </a:rPr>
              <a:t>Our scheme enjoys </a:t>
            </a:r>
            <a:r>
              <a:rPr lang="en-US" altLang="zh-CN" sz="2000" b="1" noProof="0" dirty="0" smtClean="0">
                <a:solidFill>
                  <a:srgbClr val="FF0000"/>
                </a:solidFill>
                <a:latin typeface="Times New Roman" pitchFamily="18" charset="0"/>
                <a:cs typeface="Times New Roman" pitchFamily="18" charset="0"/>
              </a:rPr>
              <a:t>satisfying</a:t>
            </a:r>
            <a:r>
              <a:rPr lang="en-US" altLang="zh-CN" sz="2000" noProof="0" dirty="0" smtClean="0">
                <a:solidFill>
                  <a:srgbClr val="000000"/>
                </a:solidFill>
                <a:latin typeface="Times New Roman" pitchFamily="18" charset="0"/>
                <a:cs typeface="Times New Roman" pitchFamily="18" charset="0"/>
              </a:rPr>
              <a:t> accuracy, even in the </a:t>
            </a:r>
            <a:r>
              <a:rPr lang="en-US" altLang="zh-CN" sz="2000" b="1" noProof="0" dirty="0" smtClean="0">
                <a:solidFill>
                  <a:srgbClr val="0000FF"/>
                </a:solidFill>
                <a:latin typeface="Times New Roman" pitchFamily="18" charset="0"/>
                <a:cs typeface="Times New Roman" pitchFamily="18" charset="0"/>
              </a:rPr>
              <a:t>low SNR region</a:t>
            </a:r>
          </a:p>
          <a:p>
            <a:pPr marL="742950" lvl="1" indent="-285750" algn="just">
              <a:spcBef>
                <a:spcPts val="0"/>
              </a:spcBef>
              <a:spcAft>
                <a:spcPts val="600"/>
              </a:spcAft>
              <a:buClr>
                <a:srgbClr val="000000"/>
              </a:buClr>
              <a:buFontTx/>
              <a:buChar char="–"/>
              <a:defRPr/>
            </a:pPr>
            <a:r>
              <a:rPr lang="en-US" altLang="zh-CN" sz="2000" dirty="0" smtClean="0">
                <a:solidFill>
                  <a:srgbClr val="000000"/>
                </a:solidFill>
                <a:latin typeface="Times New Roman" pitchFamily="18" charset="0"/>
                <a:cs typeface="Times New Roman" pitchFamily="18" charset="0"/>
              </a:rPr>
              <a:t>Our scheme involves quite </a:t>
            </a:r>
            <a:r>
              <a:rPr lang="en-US" altLang="zh-CN" sz="2000" b="1" dirty="0" smtClean="0">
                <a:solidFill>
                  <a:srgbClr val="FF0000"/>
                </a:solidFill>
                <a:latin typeface="Times New Roman" pitchFamily="18" charset="0"/>
                <a:cs typeface="Times New Roman" pitchFamily="18" charset="0"/>
              </a:rPr>
              <a:t>low</a:t>
            </a:r>
            <a:r>
              <a:rPr lang="en-US" altLang="zh-CN" sz="2000" dirty="0" smtClean="0">
                <a:solidFill>
                  <a:srgbClr val="000000"/>
                </a:solidFill>
                <a:latin typeface="Times New Roman" pitchFamily="18" charset="0"/>
                <a:cs typeface="Times New Roman" pitchFamily="18" charset="0"/>
              </a:rPr>
              <a:t> pilot overhead</a:t>
            </a:r>
            <a:endParaRPr kumimoji="1" lang="en-US" altLang="zh-CN" sz="200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a:p>
            <a:pPr marL="742950" lvl="1" indent="-285750">
              <a:spcBef>
                <a:spcPts val="0"/>
              </a:spcBef>
              <a:buClr>
                <a:srgbClr val="000000"/>
              </a:buClr>
              <a:buFontTx/>
              <a:buChar char="–"/>
              <a:defRPr/>
            </a:pPr>
            <a:r>
              <a:rPr kumimoji="1" lang="en-US" altLang="zh-CN" sz="2000" kern="0" dirty="0" smtClean="0">
                <a:solidFill>
                  <a:srgbClr val="000000"/>
                </a:solidFill>
                <a:latin typeface="Times New Roman" pitchFamily="18" charset="0"/>
                <a:cs typeface="Times New Roman" pitchFamily="18" charset="0"/>
              </a:rPr>
              <a:t>With our scheme, beam selection can achieve the </a:t>
            </a:r>
            <a:r>
              <a:rPr kumimoji="1" lang="en-US" altLang="zh-CN" sz="2000" b="1" kern="0" dirty="0" smtClean="0">
                <a:solidFill>
                  <a:srgbClr val="FF0000"/>
                </a:solidFill>
                <a:latin typeface="Times New Roman" pitchFamily="18" charset="0"/>
                <a:cs typeface="Times New Roman" pitchFamily="18" charset="0"/>
              </a:rPr>
              <a:t>near-optimal</a:t>
            </a:r>
            <a:r>
              <a:rPr kumimoji="1" lang="en-US" altLang="zh-CN" sz="2000" kern="0" dirty="0" smtClean="0">
                <a:solidFill>
                  <a:srgbClr val="000000"/>
                </a:solidFill>
                <a:latin typeface="Times New Roman" pitchFamily="18" charset="0"/>
                <a:cs typeface="Times New Roman" pitchFamily="18" charset="0"/>
              </a:rPr>
              <a:t> sum-rate</a:t>
            </a:r>
            <a:endParaRPr kumimoji="1" lang="zh-CN" altLang="en-US" sz="2000" kern="0" dirty="0" smtClean="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梯形 8"/>
          <p:cNvSpPr/>
          <p:nvPr/>
        </p:nvSpPr>
        <p:spPr>
          <a:xfrm rot="3763418">
            <a:off x="3723757" y="-81823"/>
            <a:ext cx="2606853" cy="6390087"/>
          </a:xfrm>
          <a:prstGeom prst="trapezoid">
            <a:avLst>
              <a:gd name="adj" fmla="val 50000"/>
            </a:avLst>
          </a:prstGeom>
          <a:gradFill>
            <a:gsLst>
              <a:gs pos="0">
                <a:schemeClr val="bg1">
                  <a:lumMod val="0"/>
                  <a:lumOff val="100000"/>
                </a:schemeClr>
              </a:gs>
              <a:gs pos="100000">
                <a:srgbClr val="3333FF"/>
              </a:gs>
              <a:gs pos="100000">
                <a:schemeClr val="bg1">
                  <a:lumMod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pic>
        <p:nvPicPr>
          <p:cNvPr id="103431"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14300"/>
            <a:ext cx="9144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对象 7"/>
          <p:cNvGraphicFramePr>
            <a:graphicFrameLocks/>
          </p:cNvGraphicFramePr>
          <p:nvPr>
            <p:extLst/>
          </p:nvPr>
        </p:nvGraphicFramePr>
        <p:xfrm>
          <a:off x="7370476" y="1136860"/>
          <a:ext cx="1631420" cy="2928439"/>
        </p:xfrm>
        <a:graphic>
          <a:graphicData uri="http://schemas.openxmlformats.org/presentationml/2006/ole">
            <mc:AlternateContent xmlns:mc="http://schemas.openxmlformats.org/markup-compatibility/2006">
              <mc:Choice xmlns:v="urn:schemas-microsoft-com:vml" Requires="v">
                <p:oleObj spid="_x0000_s1125386" name="Visio" r:id="rId4" imgW="1334880" imgH="2636111" progId="Visio.Drawing.11">
                  <p:embed/>
                </p:oleObj>
              </mc:Choice>
              <mc:Fallback>
                <p:oleObj name="Visio" r:id="rId4" imgW="1334880" imgH="2636111" progId="Visio.Drawing.11">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0476" y="1136860"/>
                        <a:ext cx="1631420" cy="29284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矩形 13"/>
          <p:cNvSpPr/>
          <p:nvPr/>
        </p:nvSpPr>
        <p:spPr>
          <a:xfrm>
            <a:off x="2105777" y="6079291"/>
            <a:ext cx="4867107" cy="400110"/>
          </a:xfrm>
          <a:prstGeom prst="rect">
            <a:avLst/>
          </a:prstGeom>
        </p:spPr>
        <p:txBody>
          <a:bodyPr wrap="square">
            <a:spAutoFit/>
          </a:bodyPr>
          <a:lstStyle/>
          <a:p>
            <a:r>
              <a:rPr lang="zh-CN" altLang="en-US" sz="2000" u="sng" dirty="0">
                <a:solidFill>
                  <a:srgbClr val="0000FF"/>
                </a:solidFill>
              </a:rPr>
              <a:t>http://oa.ee.tsinghua.edu.cn</a:t>
            </a:r>
            <a:r>
              <a:rPr lang="zh-CN" altLang="en-US" sz="2000" u="sng" dirty="0" smtClean="0">
                <a:solidFill>
                  <a:srgbClr val="0000FF"/>
                </a:solidFill>
              </a:rPr>
              <a:t>/dailinglong</a:t>
            </a:r>
            <a:r>
              <a:rPr lang="zh-CN" altLang="en-US" sz="2000" u="sng" dirty="0">
                <a:solidFill>
                  <a:srgbClr val="0000FF"/>
                </a:solidFill>
              </a:rPr>
              <a:t>/</a:t>
            </a:r>
          </a:p>
        </p:txBody>
      </p:sp>
      <p:sp>
        <p:nvSpPr>
          <p:cNvPr id="15" name="矩形 14"/>
          <p:cNvSpPr/>
          <p:nvPr/>
        </p:nvSpPr>
        <p:spPr>
          <a:xfrm>
            <a:off x="409634" y="5640539"/>
            <a:ext cx="8592262" cy="369332"/>
          </a:xfrm>
          <a:prstGeom prst="rect">
            <a:avLst/>
          </a:prstGeom>
          <a:solidFill>
            <a:srgbClr val="C00000"/>
          </a:solidFill>
        </p:spPr>
        <p:txBody>
          <a:bodyPr wrap="square">
            <a:spAutoFit/>
          </a:bodyPr>
          <a:lstStyle/>
          <a:p>
            <a:pPr algn="ctr"/>
            <a:r>
              <a:rPr lang="en-US" altLang="zh-CN" sz="1800" b="1" dirty="0" smtClean="0">
                <a:solidFill>
                  <a:srgbClr val="FFFF00"/>
                </a:solidFill>
                <a:cs typeface="Times New Roman" charset="0"/>
              </a:rPr>
              <a:t>Simulation codes </a:t>
            </a:r>
            <a:r>
              <a:rPr lang="en-US" altLang="zh-CN" sz="1800" b="1" dirty="0" smtClean="0">
                <a:solidFill>
                  <a:schemeClr val="bg1"/>
                </a:solidFill>
                <a:cs typeface="Times New Roman" charset="0"/>
              </a:rPr>
              <a:t>for most papers are provided </a:t>
            </a:r>
            <a:r>
              <a:rPr lang="en-US" altLang="zh-CN" sz="1800" b="1" dirty="0">
                <a:solidFill>
                  <a:schemeClr val="bg1"/>
                </a:solidFill>
                <a:cs typeface="Times New Roman" charset="0"/>
              </a:rPr>
              <a:t>for </a:t>
            </a:r>
            <a:r>
              <a:rPr lang="en-US" altLang="zh-CN" sz="1800" b="1" dirty="0">
                <a:solidFill>
                  <a:srgbClr val="FFFF00"/>
                </a:solidFill>
                <a:cs typeface="Times New Roman" charset="0"/>
              </a:rPr>
              <a:t>reproducible </a:t>
            </a:r>
            <a:r>
              <a:rPr lang="en-US" altLang="zh-CN" sz="1800" b="1" dirty="0" smtClean="0">
                <a:solidFill>
                  <a:srgbClr val="FFFF00"/>
                </a:solidFill>
                <a:cs typeface="Times New Roman" charset="0"/>
              </a:rPr>
              <a:t>research !</a:t>
            </a:r>
            <a:endParaRPr lang="zh-CN" altLang="en-US" sz="1800" dirty="0">
              <a:solidFill>
                <a:srgbClr val="FFFF00"/>
              </a:solidFill>
            </a:endParaRPr>
          </a:p>
        </p:txBody>
      </p:sp>
      <p:sp>
        <p:nvSpPr>
          <p:cNvPr id="3" name="矩形 2"/>
          <p:cNvSpPr/>
          <p:nvPr/>
        </p:nvSpPr>
        <p:spPr>
          <a:xfrm rot="19970717">
            <a:off x="2351827" y="3296973"/>
            <a:ext cx="2608407" cy="923330"/>
          </a:xfrm>
          <a:prstGeom prst="rect">
            <a:avLst/>
          </a:prstGeom>
          <a:noFill/>
        </p:spPr>
        <p:txBody>
          <a:bodyPr wrap="none" lIns="91440" tIns="45720" rIns="91440" bIns="45720">
            <a:spAutoFit/>
          </a:bodyPr>
          <a:lstStyle/>
          <a:p>
            <a:pPr algn="ctr"/>
            <a:r>
              <a:rPr lang="en-US" altLang="zh-CN"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Thanks</a:t>
            </a:r>
            <a:endParaRPr lang="zh-CN" alt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535901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200" y="228600"/>
            <a:ext cx="8991600" cy="685800"/>
          </a:xfrm>
        </p:spPr>
        <p:txBody>
          <a:bodyPr/>
          <a:lstStyle/>
          <a:p>
            <a:r>
              <a:rPr lang="en-US" altLang="zh-CN" dirty="0" smtClean="0"/>
              <a:t>Advantages of </a:t>
            </a:r>
            <a:r>
              <a:rPr lang="en-US" altLang="zh-CN" dirty="0" err="1" smtClean="0"/>
              <a:t>mmWave</a:t>
            </a:r>
            <a:r>
              <a:rPr lang="en-US" altLang="zh-CN" dirty="0" smtClean="0"/>
              <a:t> massive MIMO</a:t>
            </a:r>
            <a:endParaRPr lang="zh-CN" altLang="en-US" dirty="0"/>
          </a:p>
        </p:txBody>
      </p:sp>
      <p:sp>
        <p:nvSpPr>
          <p:cNvPr id="5" name="Rectangle 3"/>
          <p:cNvSpPr txBox="1">
            <a:spLocks noChangeArrowheads="1"/>
          </p:cNvSpPr>
          <p:nvPr/>
        </p:nvSpPr>
        <p:spPr bwMode="auto">
          <a:xfrm>
            <a:off x="69850" y="1103449"/>
            <a:ext cx="8921750" cy="2936115"/>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Advantages</a:t>
            </a:r>
            <a:endParaRPr lang="en-US" altLang="zh-CN" kern="0" dirty="0">
              <a:solidFill>
                <a:srgbClr val="CC00CC"/>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High frequency (30-300 GHz)</a:t>
            </a:r>
            <a:endParaRPr lang="en-US" altLang="zh-CN" sz="2000" kern="0" dirty="0" smtClean="0">
              <a:solidFill>
                <a:srgbClr val="0033CC"/>
              </a:solidFill>
              <a:latin typeface="Times New Roman" pitchFamily="18" charset="0"/>
              <a:cs typeface="Times New Roman" pitchFamily="18" charset="0"/>
              <a:sym typeface="Wingdings" pitchFamily="2" charset="2"/>
            </a:endParaRPr>
          </a:p>
          <a:p>
            <a:pPr marL="900000" lvl="1" indent="-285750">
              <a:spcBef>
                <a:spcPct val="20000"/>
              </a:spcBef>
              <a:buClr>
                <a:srgbClr val="000000"/>
              </a:buClr>
              <a:buFont typeface="Wingdings" pitchFamily="2" charset="2"/>
              <a:buChar char="Ø"/>
              <a:defRPr/>
            </a:pPr>
            <a:r>
              <a:rPr lang="en-US" altLang="zh-CN" sz="2000" b="1" kern="0" dirty="0" smtClean="0">
                <a:solidFill>
                  <a:srgbClr val="FF0000"/>
                </a:solidFill>
                <a:latin typeface="Times New Roman" pitchFamily="18" charset="0"/>
                <a:cs typeface="Times New Roman" pitchFamily="18" charset="0"/>
                <a:sym typeface="Wingdings" pitchFamily="2" charset="2"/>
              </a:rPr>
              <a:t>Larger</a:t>
            </a:r>
            <a:r>
              <a:rPr lang="en-US" altLang="zh-CN" sz="2000" kern="0" dirty="0" smtClean="0">
                <a:solidFill>
                  <a:srgbClr val="FF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bandwidth:</a:t>
            </a:r>
            <a:r>
              <a:rPr lang="en-US" altLang="zh-CN" sz="2000" kern="0" dirty="0" smtClean="0">
                <a:solidFill>
                  <a:srgbClr val="FF0000"/>
                </a:solidFill>
                <a:latin typeface="Times New Roman" pitchFamily="18" charset="0"/>
                <a:cs typeface="Times New Roman" pitchFamily="18" charset="0"/>
                <a:sym typeface="Wingdings" pitchFamily="2" charset="2"/>
              </a:rPr>
              <a:t> </a:t>
            </a:r>
            <a:r>
              <a:rPr lang="en-US" altLang="zh-CN" sz="2000" b="1" kern="0" dirty="0" smtClean="0">
                <a:solidFill>
                  <a:srgbClr val="0033CC"/>
                </a:solidFill>
                <a:latin typeface="Times New Roman" pitchFamily="18" charset="0"/>
                <a:cs typeface="Times New Roman" pitchFamily="18" charset="0"/>
                <a:sym typeface="Wingdings" pitchFamily="2" charset="2"/>
              </a:rPr>
              <a:t>20MHz</a:t>
            </a:r>
            <a:r>
              <a:rPr lang="en-US" altLang="zh-CN" sz="2000" kern="0" dirty="0" smtClean="0">
                <a:solidFill>
                  <a:srgbClr val="000000"/>
                </a:solidFill>
                <a:latin typeface="Times New Roman" pitchFamily="18" charset="0"/>
                <a:cs typeface="Times New Roman" pitchFamily="18" charset="0"/>
                <a:sym typeface="Wingdings" pitchFamily="2" charset="2"/>
              </a:rPr>
              <a:t> → </a:t>
            </a:r>
            <a:r>
              <a:rPr lang="en-US" altLang="zh-CN" sz="2000" b="1" kern="0" dirty="0" smtClean="0">
                <a:solidFill>
                  <a:srgbClr val="0033CC"/>
                </a:solidFill>
                <a:latin typeface="Times New Roman" pitchFamily="18" charset="0"/>
                <a:cs typeface="Times New Roman" pitchFamily="18" charset="0"/>
                <a:sym typeface="Wingdings" pitchFamily="2" charset="2"/>
              </a:rPr>
              <a:t>2GHz</a:t>
            </a:r>
            <a:endParaRPr lang="en-US" altLang="zh-CN" sz="2000" b="1" kern="0" dirty="0" smtClean="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Short wavelength (1-10 mm)</a:t>
            </a:r>
            <a:endParaRPr lang="en-US" altLang="zh-CN" sz="2000" kern="0" dirty="0" smtClean="0">
              <a:solidFill>
                <a:srgbClr val="0033CC"/>
              </a:solidFill>
              <a:latin typeface="Times New Roman" pitchFamily="18" charset="0"/>
              <a:cs typeface="Times New Roman" pitchFamily="18" charset="0"/>
              <a:sym typeface="Wingdings" pitchFamily="2" charset="2"/>
            </a:endParaRPr>
          </a:p>
          <a:p>
            <a:pPr marL="900000" lvl="1" indent="-285750" eaLnBrk="1" hangingPunct="1">
              <a:spcBef>
                <a:spcPct val="2000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Enable </a:t>
            </a:r>
            <a:r>
              <a:rPr lang="en-US" altLang="zh-CN" sz="2000" b="1" kern="0" dirty="0" smtClean="0">
                <a:solidFill>
                  <a:srgbClr val="FF0000"/>
                </a:solidFill>
                <a:latin typeface="Times New Roman" pitchFamily="18" charset="0"/>
                <a:cs typeface="Times New Roman" pitchFamily="18" charset="0"/>
                <a:sym typeface="Wingdings" pitchFamily="2" charset="2"/>
              </a:rPr>
              <a:t>large</a:t>
            </a:r>
            <a:r>
              <a:rPr lang="en-US" altLang="zh-CN" sz="2000" kern="0" dirty="0" smtClean="0">
                <a:solidFill>
                  <a:srgbClr val="000000"/>
                </a:solidFill>
                <a:latin typeface="Times New Roman" pitchFamily="18" charset="0"/>
                <a:cs typeface="Times New Roman" pitchFamily="18" charset="0"/>
                <a:sym typeface="Wingdings" pitchFamily="2" charset="2"/>
              </a:rPr>
              <a:t> antenna array (massive MIMO): </a:t>
            </a:r>
            <a:r>
              <a:rPr lang="en-US" altLang="zh-CN" sz="2000" b="1" kern="0" dirty="0" smtClean="0">
                <a:solidFill>
                  <a:srgbClr val="0033CC"/>
                </a:solidFill>
                <a:latin typeface="Times New Roman" pitchFamily="18" charset="0"/>
                <a:cs typeface="Times New Roman" pitchFamily="18" charset="0"/>
                <a:sym typeface="Wingdings" pitchFamily="2" charset="2"/>
              </a:rPr>
              <a:t>1~8</a:t>
            </a:r>
            <a:r>
              <a:rPr lang="en-US" altLang="zh-CN" sz="2000" kern="0" dirty="0" smtClean="0">
                <a:solidFill>
                  <a:srgbClr val="000000"/>
                </a:solidFill>
                <a:latin typeface="Times New Roman" pitchFamily="18" charset="0"/>
                <a:cs typeface="Times New Roman" pitchFamily="18" charset="0"/>
                <a:sym typeface="Wingdings" pitchFamily="2" charset="2"/>
              </a:rPr>
              <a:t> → </a:t>
            </a:r>
            <a:r>
              <a:rPr lang="en-US" altLang="zh-CN" sz="2000" b="1" kern="0" dirty="0" smtClean="0">
                <a:solidFill>
                  <a:srgbClr val="0033CC"/>
                </a:solidFill>
                <a:latin typeface="Times New Roman" pitchFamily="18" charset="0"/>
                <a:cs typeface="Times New Roman" pitchFamily="18" charset="0"/>
                <a:sym typeface="Wingdings" pitchFamily="2" charset="2"/>
              </a:rPr>
              <a:t>256~1024</a:t>
            </a: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900000" lvl="1" indent="-285750" eaLnBrk="1" hangingPunct="1">
              <a:spcBef>
                <a:spcPct val="20000"/>
              </a:spcBef>
              <a:buClr>
                <a:srgbClr val="000000"/>
              </a:buClr>
              <a:buFont typeface="Wingdings" pitchFamily="2" charset="2"/>
              <a:buChar char="Ø"/>
              <a:defRPr/>
            </a:pPr>
            <a:r>
              <a:rPr lang="en-US" altLang="zh-CN" sz="2000" b="1" kern="0" dirty="0" smtClean="0">
                <a:solidFill>
                  <a:srgbClr val="FF0000"/>
                </a:solidFill>
                <a:latin typeface="Times New Roman" pitchFamily="18" charset="0"/>
                <a:cs typeface="Times New Roman" pitchFamily="18" charset="0"/>
                <a:sym typeface="Wingdings" pitchFamily="2" charset="2"/>
              </a:rPr>
              <a:t>Higher</a:t>
            </a:r>
            <a:r>
              <a:rPr lang="en-US" altLang="zh-CN" sz="2000" kern="0" dirty="0" smtClean="0">
                <a:solidFill>
                  <a:srgbClr val="000000"/>
                </a:solidFill>
                <a:latin typeface="Times New Roman" pitchFamily="18" charset="0"/>
                <a:cs typeface="Times New Roman" pitchFamily="18" charset="0"/>
                <a:sym typeface="Wingdings" pitchFamily="2" charset="2"/>
              </a:rPr>
              <a:t> array and multiplexing gains to improve </a:t>
            </a:r>
            <a:r>
              <a:rPr lang="en-US" altLang="zh-CN" sz="2000" b="1" kern="0" dirty="0" smtClean="0">
                <a:solidFill>
                  <a:srgbClr val="FF0000"/>
                </a:solidFill>
                <a:latin typeface="Times New Roman" pitchFamily="18" charset="0"/>
                <a:cs typeface="Times New Roman" pitchFamily="18" charset="0"/>
                <a:sym typeface="Wingdings" pitchFamily="2" charset="2"/>
              </a:rPr>
              <a:t>spectral efficiency</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Serious path-loss</a:t>
            </a:r>
            <a:endParaRPr lang="en-US" altLang="zh-CN" sz="2000" kern="0" dirty="0" smtClean="0">
              <a:solidFill>
                <a:srgbClr val="0033CC"/>
              </a:solidFill>
              <a:latin typeface="Times New Roman" pitchFamily="18" charset="0"/>
              <a:cs typeface="Times New Roman" pitchFamily="18" charset="0"/>
              <a:sym typeface="Wingdings" pitchFamily="2" charset="2"/>
            </a:endParaRPr>
          </a:p>
          <a:p>
            <a:pPr marL="900000" lvl="1" indent="-285750">
              <a:spcBef>
                <a:spcPct val="2000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Avoid multi-cell interference, more appropriate for </a:t>
            </a:r>
            <a:r>
              <a:rPr lang="en-US" altLang="zh-CN" sz="2000" b="1" kern="0" dirty="0" smtClean="0">
                <a:solidFill>
                  <a:srgbClr val="FF0000"/>
                </a:solidFill>
                <a:latin typeface="Times New Roman" pitchFamily="18" charset="0"/>
                <a:cs typeface="Times New Roman" pitchFamily="18" charset="0"/>
                <a:sym typeface="Wingdings" pitchFamily="2" charset="2"/>
              </a:rPr>
              <a:t>small cell </a:t>
            </a:r>
          </a:p>
          <a:p>
            <a:pPr marL="900000" lvl="1" indent="-285750" eaLnBrk="1" hangingPunct="1">
              <a:spcBef>
                <a:spcPct val="20000"/>
              </a:spcBef>
              <a:buClr>
                <a:srgbClr val="000000"/>
              </a:buClr>
              <a:defRPr/>
            </a:pPr>
            <a:endParaRPr lang="en-US" altLang="zh-CN" sz="2000" kern="0" dirty="0" smtClean="0">
              <a:solidFill>
                <a:srgbClr val="000000"/>
              </a:solidFill>
              <a:latin typeface="Times New Roman" pitchFamily="18" charset="0"/>
              <a:cs typeface="Times New Roman" pitchFamily="18" charset="0"/>
              <a:sym typeface="Wingdings" pitchFamily="2" charset="2"/>
            </a:endParaRPr>
          </a:p>
          <a:p>
            <a:r>
              <a:rPr lang="en-US" altLang="zh-CN" sz="2000" kern="0" dirty="0" smtClean="0">
                <a:solidFill>
                  <a:srgbClr val="000000"/>
                </a:solidFill>
                <a:latin typeface="Times New Roman" pitchFamily="18" charset="0"/>
                <a:cs typeface="Times New Roman" pitchFamily="18" charset="0"/>
                <a:sym typeface="Wingdings" pitchFamily="2" charset="2"/>
              </a:rPr>
              <a:t> </a:t>
            </a:r>
            <a:endParaRPr lang="en-US" altLang="zh-CN" sz="2000" kern="0" dirty="0">
              <a:solidFill>
                <a:srgbClr val="000000"/>
              </a:solidFill>
              <a:latin typeface="Times New Roman" pitchFamily="18" charset="0"/>
              <a:cs typeface="Times New Roman" pitchFamily="18" charset="0"/>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b="1" kern="0" dirty="0">
              <a:solidFill>
                <a:srgbClr val="000000"/>
              </a:solidFill>
              <a:latin typeface="Times New Roman" pitchFamily="18" charset="0"/>
              <a:cs typeface="Times New Roman" pitchFamily="18" charset="0"/>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sz="900" b="1" kern="0" dirty="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defRPr/>
            </a:pPr>
            <a:endParaRPr lang="zh-CN" altLang="en-US" sz="3600" kern="0" dirty="0">
              <a:solidFill>
                <a:srgbClr val="000000"/>
              </a:solidFill>
              <a:latin typeface="Times New Roman" pitchFamily="18" charset="0"/>
              <a:cs typeface="Times New Roman" pitchFamily="18" charset="0"/>
            </a:endParaRPr>
          </a:p>
        </p:txBody>
      </p:sp>
      <p:grpSp>
        <p:nvGrpSpPr>
          <p:cNvPr id="3" name="组合 10"/>
          <p:cNvGrpSpPr/>
          <p:nvPr/>
        </p:nvGrpSpPr>
        <p:grpSpPr>
          <a:xfrm>
            <a:off x="857500" y="4247908"/>
            <a:ext cx="7383680" cy="2256409"/>
            <a:chOff x="304800" y="1600200"/>
            <a:chExt cx="8534400" cy="3167959"/>
          </a:xfrm>
        </p:grpSpPr>
        <p:sp>
          <p:nvSpPr>
            <p:cNvPr id="12" name="圆角矩形 11"/>
            <p:cNvSpPr/>
            <p:nvPr/>
          </p:nvSpPr>
          <p:spPr bwMode="auto">
            <a:xfrm>
              <a:off x="3771900" y="1600200"/>
              <a:ext cx="1600201" cy="533400"/>
            </a:xfrm>
            <a:prstGeom prst="roundRect">
              <a:avLst/>
            </a:prstGeom>
            <a:solidFill>
              <a:srgbClr val="FFFF00"/>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1800" b="1" dirty="0" err="1" smtClean="0">
                  <a:solidFill>
                    <a:srgbClr val="000000"/>
                  </a:solidFill>
                </a:rPr>
                <a:t>mmWave</a:t>
              </a:r>
              <a:endParaRPr kumimoji="0" lang="zh-CN" altLang="en-US" sz="1800" b="1" i="0" u="none" strike="noStrike" cap="none" normalizeH="0" baseline="0" dirty="0" smtClean="0">
                <a:ln>
                  <a:noFill/>
                </a:ln>
                <a:solidFill>
                  <a:srgbClr val="000000"/>
                </a:solidFill>
                <a:effectLst/>
                <a:latin typeface="Arial" charset="0"/>
              </a:endParaRPr>
            </a:p>
          </p:txBody>
        </p:sp>
        <p:sp>
          <p:nvSpPr>
            <p:cNvPr id="13" name="圆角矩形 12"/>
            <p:cNvSpPr/>
            <p:nvPr/>
          </p:nvSpPr>
          <p:spPr bwMode="auto">
            <a:xfrm>
              <a:off x="304800" y="2486025"/>
              <a:ext cx="2743200" cy="457200"/>
            </a:xfrm>
            <a:prstGeom prst="roundRect">
              <a:avLst/>
            </a:prstGeom>
            <a:solidFill>
              <a:schemeClr val="tx1">
                <a:lumMod val="40000"/>
                <a:lumOff val="60000"/>
              </a:schemeClr>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lvl="0" algn="ctr" eaLnBrk="1" hangingPunct="1"/>
              <a:r>
                <a:rPr lang="en-US" altLang="zh-CN" sz="1800" b="1" dirty="0" smtClean="0">
                  <a:solidFill>
                    <a:srgbClr val="000000"/>
                  </a:solidFill>
                  <a:latin typeface="+mj-lt"/>
                </a:rPr>
                <a:t>High </a:t>
              </a:r>
              <a:r>
                <a:rPr lang="en-US" altLang="zh-CN" sz="1800" b="1" dirty="0" smtClean="0">
                  <a:solidFill>
                    <a:srgbClr val="000000"/>
                  </a:solidFill>
                  <a:latin typeface="+mj-lt"/>
                  <a:cs typeface="Times New Roman" pitchFamily="18" charset="0"/>
                </a:rPr>
                <a:t>frequency</a:t>
              </a:r>
              <a:endParaRPr lang="zh-CN" altLang="en-US" sz="1800" b="1" dirty="0" smtClean="0">
                <a:solidFill>
                  <a:srgbClr val="000000"/>
                </a:solidFill>
                <a:latin typeface="+mj-lt"/>
                <a:cs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000000"/>
                </a:solidFill>
                <a:effectLst/>
                <a:latin typeface="+mj-lt"/>
              </a:endParaRPr>
            </a:p>
          </p:txBody>
        </p:sp>
        <p:sp>
          <p:nvSpPr>
            <p:cNvPr id="14" name="圆角矩形 13"/>
            <p:cNvSpPr/>
            <p:nvPr/>
          </p:nvSpPr>
          <p:spPr bwMode="auto">
            <a:xfrm>
              <a:off x="3200400" y="2486025"/>
              <a:ext cx="2743200" cy="457200"/>
            </a:xfrm>
            <a:prstGeom prst="roundRect">
              <a:avLst/>
            </a:prstGeom>
            <a:solidFill>
              <a:schemeClr val="tx1">
                <a:lumMod val="40000"/>
                <a:lumOff val="60000"/>
              </a:schemeClr>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lvl="0" algn="ctr" eaLnBrk="1" hangingPunct="1"/>
              <a:r>
                <a:rPr lang="en-US" altLang="zh-CN" sz="1800" b="1" dirty="0" smtClean="0">
                  <a:solidFill>
                    <a:srgbClr val="000000"/>
                  </a:solidFill>
                  <a:latin typeface="+mj-lt"/>
                  <a:cs typeface="Times New Roman" pitchFamily="18" charset="0"/>
                </a:rPr>
                <a:t>Short wavelength</a:t>
              </a:r>
              <a:endParaRPr lang="zh-CN" altLang="en-US" sz="1800" b="1" dirty="0" smtClean="0">
                <a:solidFill>
                  <a:srgbClr val="000000"/>
                </a:solidFill>
                <a:latin typeface="+mj-lt"/>
                <a:cs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000000"/>
                </a:solidFill>
                <a:effectLst/>
                <a:latin typeface="+mj-lt"/>
              </a:endParaRPr>
            </a:p>
          </p:txBody>
        </p:sp>
        <p:sp>
          <p:nvSpPr>
            <p:cNvPr id="15" name="圆角矩形 14"/>
            <p:cNvSpPr/>
            <p:nvPr/>
          </p:nvSpPr>
          <p:spPr bwMode="auto">
            <a:xfrm>
              <a:off x="6096000" y="2486025"/>
              <a:ext cx="2743200" cy="457200"/>
            </a:xfrm>
            <a:prstGeom prst="roundRect">
              <a:avLst/>
            </a:prstGeom>
            <a:solidFill>
              <a:schemeClr val="tx1">
                <a:lumMod val="40000"/>
                <a:lumOff val="60000"/>
              </a:schemeClr>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lvl="0" algn="ctr"/>
              <a:r>
                <a:rPr lang="en-US" altLang="zh-CN" sz="1800" b="1" dirty="0" smtClean="0">
                  <a:solidFill>
                    <a:srgbClr val="000000"/>
                  </a:solidFill>
                  <a:latin typeface="+mj-lt"/>
                  <a:cs typeface="Times New Roman" pitchFamily="18" charset="0"/>
                </a:rPr>
                <a:t>Serious path-loss</a:t>
              </a:r>
              <a:endParaRPr lang="zh-CN" altLang="en-US" sz="1800" b="1" dirty="0">
                <a:solidFill>
                  <a:srgbClr val="000000"/>
                </a:solidFill>
                <a:latin typeface="+mj-lt"/>
                <a:cs typeface="Times New Roman" pitchFamily="18" charset="0"/>
              </a:endParaRPr>
            </a:p>
          </p:txBody>
        </p:sp>
        <p:sp>
          <p:nvSpPr>
            <p:cNvPr id="16" name="圆角矩形 15"/>
            <p:cNvSpPr/>
            <p:nvPr/>
          </p:nvSpPr>
          <p:spPr bwMode="auto">
            <a:xfrm>
              <a:off x="304800" y="3400425"/>
              <a:ext cx="2743200" cy="457200"/>
            </a:xfrm>
            <a:prstGeom prst="roundRect">
              <a:avLst/>
            </a:prstGeom>
            <a:solidFill>
              <a:srgbClr val="92D050"/>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altLang="zh-CN" sz="1800" b="1" dirty="0" smtClean="0">
                  <a:solidFill>
                    <a:srgbClr val="000000"/>
                  </a:solidFill>
                  <a:latin typeface="+mj-lt"/>
                  <a:cs typeface="Times New Roman" pitchFamily="18" charset="0"/>
                </a:rPr>
                <a:t>Spectrum expansion</a:t>
              </a:r>
              <a:endParaRPr lang="zh-CN" altLang="en-US" sz="1800" b="1" dirty="0" smtClean="0">
                <a:solidFill>
                  <a:srgbClr val="000000"/>
                </a:solidFill>
                <a:latin typeface="+mj-lt"/>
                <a:cs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000000"/>
                </a:solidFill>
                <a:effectLst/>
                <a:latin typeface="+mj-lt"/>
              </a:endParaRPr>
            </a:p>
          </p:txBody>
        </p:sp>
        <p:sp>
          <p:nvSpPr>
            <p:cNvPr id="17" name="圆角矩形 16"/>
            <p:cNvSpPr/>
            <p:nvPr/>
          </p:nvSpPr>
          <p:spPr bwMode="auto">
            <a:xfrm>
              <a:off x="3200400" y="3400425"/>
              <a:ext cx="2743200" cy="457200"/>
            </a:xfrm>
            <a:prstGeom prst="roundRect">
              <a:avLst/>
            </a:prstGeom>
            <a:solidFill>
              <a:srgbClr val="92D050"/>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altLang="zh-CN" sz="1800" b="1" dirty="0" smtClean="0">
                  <a:solidFill>
                    <a:srgbClr val="000000"/>
                  </a:solidFill>
                  <a:latin typeface="+mj-lt"/>
                  <a:cs typeface="Times New Roman" pitchFamily="18" charset="0"/>
                </a:rPr>
                <a:t>Large antenna array</a:t>
              </a:r>
              <a:endParaRPr lang="zh-CN" altLang="en-US" sz="1800" b="1" dirty="0">
                <a:solidFill>
                  <a:srgbClr val="000000"/>
                </a:solidFill>
                <a:latin typeface="+mj-lt"/>
                <a:cs typeface="Times New Roman" pitchFamily="18" charset="0"/>
              </a:endParaRPr>
            </a:p>
          </p:txBody>
        </p:sp>
        <p:sp>
          <p:nvSpPr>
            <p:cNvPr id="18" name="圆角矩形 17"/>
            <p:cNvSpPr/>
            <p:nvPr/>
          </p:nvSpPr>
          <p:spPr bwMode="auto">
            <a:xfrm>
              <a:off x="6096000" y="3400425"/>
              <a:ext cx="2743200" cy="457200"/>
            </a:xfrm>
            <a:prstGeom prst="roundRect">
              <a:avLst/>
            </a:prstGeom>
            <a:solidFill>
              <a:srgbClr val="92D050"/>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altLang="zh-CN" sz="1800" b="1" dirty="0" smtClean="0">
                  <a:solidFill>
                    <a:srgbClr val="000000"/>
                  </a:solidFill>
                  <a:latin typeface="+mj-lt"/>
                  <a:cs typeface="Times New Roman" pitchFamily="18" charset="0"/>
                </a:rPr>
                <a:t>Small cell</a:t>
              </a:r>
              <a:endParaRPr lang="zh-CN" altLang="en-US" sz="1800" b="1" dirty="0" smtClean="0">
                <a:solidFill>
                  <a:srgbClr val="000000"/>
                </a:solidFill>
                <a:latin typeface="+mj-lt"/>
                <a:cs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000000"/>
                </a:solidFill>
                <a:effectLst/>
                <a:latin typeface="+mj-lt"/>
              </a:endParaRPr>
            </a:p>
          </p:txBody>
        </p:sp>
        <p:sp>
          <p:nvSpPr>
            <p:cNvPr id="19" name="圆角矩形 18"/>
            <p:cNvSpPr/>
            <p:nvPr/>
          </p:nvSpPr>
          <p:spPr bwMode="auto">
            <a:xfrm>
              <a:off x="2785122" y="4267200"/>
              <a:ext cx="3584903" cy="500959"/>
            </a:xfrm>
            <a:prstGeom prst="roundRect">
              <a:avLst/>
            </a:prstGeom>
            <a:solidFill>
              <a:srgbClr val="C00000"/>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sz="1800" b="1" dirty="0" smtClean="0">
                  <a:solidFill>
                    <a:srgbClr val="FFFF00"/>
                  </a:solidFill>
                </a:rPr>
                <a:t>1000x</a:t>
              </a:r>
              <a:r>
                <a:rPr lang="en-US" sz="1800" b="1" dirty="0" smtClean="0">
                  <a:solidFill>
                    <a:srgbClr val="000000"/>
                  </a:solidFill>
                </a:rPr>
                <a:t> </a:t>
              </a:r>
              <a:r>
                <a:rPr lang="en-US" sz="1800" b="1" dirty="0" smtClean="0">
                  <a:solidFill>
                    <a:schemeClr val="bg1"/>
                  </a:solidFill>
                </a:rPr>
                <a:t>capacity increase!</a:t>
              </a:r>
              <a:endParaRPr kumimoji="0" lang="zh-CN" altLang="en-US" sz="1800" b="1" i="0" u="none" strike="noStrike" cap="none" normalizeH="0" baseline="0" dirty="0" smtClean="0">
                <a:ln>
                  <a:noFill/>
                </a:ln>
                <a:solidFill>
                  <a:schemeClr val="bg1"/>
                </a:solidFill>
                <a:effectLst/>
                <a:latin typeface="Arial" charset="0"/>
              </a:endParaRPr>
            </a:p>
          </p:txBody>
        </p:sp>
        <p:cxnSp>
          <p:nvCxnSpPr>
            <p:cNvPr id="20" name="直接箭头连接符 19"/>
            <p:cNvCxnSpPr>
              <a:stCxn id="12" idx="2"/>
              <a:endCxn id="13" idx="0"/>
            </p:cNvCxnSpPr>
            <p:nvPr/>
          </p:nvCxnSpPr>
          <p:spPr bwMode="auto">
            <a:xfrm rot="5400000">
              <a:off x="2947988" y="862012"/>
              <a:ext cx="352425" cy="2895600"/>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1" name="直接箭头连接符 20"/>
            <p:cNvCxnSpPr>
              <a:stCxn id="12" idx="2"/>
              <a:endCxn id="14" idx="0"/>
            </p:cNvCxnSpPr>
            <p:nvPr/>
          </p:nvCxnSpPr>
          <p:spPr bwMode="auto">
            <a:xfrm rot="5400000">
              <a:off x="4395788" y="2309812"/>
              <a:ext cx="352425" cy="1588"/>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2" name="直接箭头连接符 21"/>
            <p:cNvCxnSpPr>
              <a:stCxn id="12" idx="2"/>
              <a:endCxn id="15" idx="0"/>
            </p:cNvCxnSpPr>
            <p:nvPr/>
          </p:nvCxnSpPr>
          <p:spPr bwMode="auto">
            <a:xfrm rot="16200000" flipH="1">
              <a:off x="5843588" y="862012"/>
              <a:ext cx="352425" cy="2895600"/>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3" name="直接箭头连接符 22"/>
            <p:cNvCxnSpPr>
              <a:stCxn id="13" idx="2"/>
              <a:endCxn id="16" idx="0"/>
            </p:cNvCxnSpPr>
            <p:nvPr/>
          </p:nvCxnSpPr>
          <p:spPr bwMode="auto">
            <a:xfrm rot="5400000">
              <a:off x="1447800" y="3171825"/>
              <a:ext cx="457200" cy="1588"/>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4" name="直接箭头连接符 23"/>
            <p:cNvCxnSpPr>
              <a:stCxn id="14" idx="2"/>
              <a:endCxn id="17" idx="0"/>
            </p:cNvCxnSpPr>
            <p:nvPr/>
          </p:nvCxnSpPr>
          <p:spPr bwMode="auto">
            <a:xfrm rot="5400000">
              <a:off x="4343400" y="3171825"/>
              <a:ext cx="457200" cy="1588"/>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5" name="直接箭头连接符 24"/>
            <p:cNvCxnSpPr>
              <a:stCxn id="15" idx="2"/>
              <a:endCxn id="18" idx="0"/>
            </p:cNvCxnSpPr>
            <p:nvPr/>
          </p:nvCxnSpPr>
          <p:spPr bwMode="auto">
            <a:xfrm rot="5400000">
              <a:off x="7239000" y="3171825"/>
              <a:ext cx="457200" cy="1588"/>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6" name="直接箭头连接符 25"/>
            <p:cNvCxnSpPr>
              <a:stCxn id="16" idx="2"/>
              <a:endCxn id="19" idx="0"/>
            </p:cNvCxnSpPr>
            <p:nvPr/>
          </p:nvCxnSpPr>
          <p:spPr bwMode="auto">
            <a:xfrm>
              <a:off x="1676400" y="3857624"/>
              <a:ext cx="2901173" cy="409575"/>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7" name="直接箭头连接符 26"/>
            <p:cNvCxnSpPr>
              <a:stCxn id="17" idx="2"/>
            </p:cNvCxnSpPr>
            <p:nvPr/>
          </p:nvCxnSpPr>
          <p:spPr bwMode="auto">
            <a:xfrm rot="5400000">
              <a:off x="4343400" y="4086225"/>
              <a:ext cx="457200" cy="1588"/>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8" name="直接箭头连接符 27"/>
            <p:cNvCxnSpPr>
              <a:stCxn id="18" idx="2"/>
              <a:endCxn id="19" idx="0"/>
            </p:cNvCxnSpPr>
            <p:nvPr/>
          </p:nvCxnSpPr>
          <p:spPr bwMode="auto">
            <a:xfrm flipH="1">
              <a:off x="4577573" y="3857624"/>
              <a:ext cx="2890026" cy="409575"/>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750" y="1108275"/>
            <a:ext cx="9287719" cy="25908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Challenges</a:t>
            </a:r>
            <a:endParaRPr lang="en-US" altLang="zh-CN" kern="0" dirty="0">
              <a:solidFill>
                <a:srgbClr val="CC00CC"/>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Traditional MIMO: </a:t>
            </a:r>
            <a:r>
              <a:rPr lang="en-US" altLang="zh-CN" sz="2000" b="1" kern="0" dirty="0" smtClean="0">
                <a:solidFill>
                  <a:srgbClr val="0033CC"/>
                </a:solidFill>
                <a:latin typeface="Times New Roman" pitchFamily="18" charset="0"/>
                <a:cs typeface="Times New Roman" pitchFamily="18" charset="0"/>
                <a:sym typeface="Wingdings" pitchFamily="2" charset="2"/>
              </a:rPr>
              <a:t>one dedicated RF chain for one antenna</a:t>
            </a:r>
          </a:p>
          <a:p>
            <a:pPr marL="900000" lvl="1" indent="-285750" eaLnBrk="1" hangingPunct="1">
              <a:spcBef>
                <a:spcPct val="20000"/>
              </a:spcBef>
              <a:buClr>
                <a:srgbClr val="000000"/>
              </a:buClr>
              <a:buFont typeface="Wingdings" pitchFamily="2" charset="2"/>
              <a:buChar char="Ø"/>
              <a:defRPr/>
            </a:pPr>
            <a:r>
              <a:rPr lang="en-US" altLang="zh-CN" sz="2000" b="1" kern="0" dirty="0" smtClean="0">
                <a:solidFill>
                  <a:srgbClr val="FF0000"/>
                </a:solidFill>
                <a:latin typeface="Times New Roman" pitchFamily="18" charset="0"/>
                <a:cs typeface="Times New Roman" pitchFamily="18" charset="0"/>
                <a:sym typeface="Wingdings" pitchFamily="2" charset="2"/>
              </a:rPr>
              <a:t>Enormous</a:t>
            </a:r>
            <a:r>
              <a:rPr lang="en-US" altLang="zh-CN" sz="2000" kern="0" dirty="0" smtClean="0">
                <a:solidFill>
                  <a:srgbClr val="000000"/>
                </a:solidFill>
                <a:latin typeface="Times New Roman" pitchFamily="18" charset="0"/>
                <a:cs typeface="Times New Roman" pitchFamily="18" charset="0"/>
                <a:sym typeface="Wingdings" pitchFamily="2" charset="2"/>
              </a:rPr>
              <a:t> number of RF chains due to large antenna array</a:t>
            </a:r>
          </a:p>
          <a:p>
            <a:pPr marL="900000" lvl="1" indent="-285750" eaLnBrk="1" hangingPunct="1">
              <a:spcBef>
                <a:spcPct val="20000"/>
              </a:spcBef>
              <a:buClr>
                <a:srgbClr val="000000"/>
              </a:buClr>
              <a:buFont typeface="Wingdings" pitchFamily="2" charset="2"/>
              <a:buChar char="Ø"/>
              <a:defRPr/>
            </a:pPr>
            <a:r>
              <a:rPr lang="en-US" altLang="zh-CN" sz="2000" b="1" kern="0" dirty="0" smtClean="0">
                <a:solidFill>
                  <a:srgbClr val="FF0000"/>
                </a:solidFill>
                <a:latin typeface="Times New Roman" pitchFamily="18" charset="0"/>
                <a:cs typeface="Times New Roman" pitchFamily="18" charset="0"/>
                <a:sym typeface="Wingdings" pitchFamily="2" charset="2"/>
              </a:rPr>
              <a:t>Unaffordable</a:t>
            </a:r>
            <a:r>
              <a:rPr lang="en-US" altLang="zh-CN" sz="2000" kern="0" dirty="0" smtClean="0">
                <a:solidFill>
                  <a:srgbClr val="000000"/>
                </a:solidFill>
                <a:latin typeface="Times New Roman" pitchFamily="18" charset="0"/>
                <a:cs typeface="Times New Roman" pitchFamily="18" charset="0"/>
                <a:sym typeface="Wingdings" pitchFamily="2" charset="2"/>
              </a:rPr>
              <a:t> energy consumption (</a:t>
            </a:r>
            <a:r>
              <a:rPr lang="en-US" altLang="zh-CN" sz="2000" b="1" kern="0" dirty="0" smtClean="0">
                <a:solidFill>
                  <a:srgbClr val="0000FF"/>
                </a:solidFill>
                <a:latin typeface="Times New Roman" pitchFamily="18" charset="0"/>
                <a:cs typeface="Times New Roman" pitchFamily="18" charset="0"/>
                <a:sym typeface="Wingdings" pitchFamily="2" charset="2"/>
              </a:rPr>
              <a:t>250 </a:t>
            </a:r>
            <a:r>
              <a:rPr lang="en-US" altLang="zh-CN" sz="2000" b="1" kern="0" dirty="0" err="1" smtClean="0">
                <a:solidFill>
                  <a:srgbClr val="0000FF"/>
                </a:solidFill>
                <a:latin typeface="Times New Roman" pitchFamily="18" charset="0"/>
                <a:cs typeface="Times New Roman" pitchFamily="18" charset="0"/>
                <a:sym typeface="Wingdings" pitchFamily="2" charset="2"/>
              </a:rPr>
              <a:t>mW</a:t>
            </a:r>
            <a:r>
              <a:rPr lang="en-US" altLang="zh-CN" sz="2000" b="1" kern="0" dirty="0" smtClean="0">
                <a:solidFill>
                  <a:srgbClr val="0000FF"/>
                </a:solidFill>
                <a:latin typeface="Times New Roman" pitchFamily="18" charset="0"/>
                <a:cs typeface="Times New Roman" pitchFamily="18" charset="0"/>
                <a:sym typeface="Wingdings" pitchFamily="2" charset="2"/>
              </a:rPr>
              <a:t> per RF chain </a:t>
            </a:r>
            <a:r>
              <a:rPr lang="en-US" altLang="zh-CN" sz="2000" kern="0" dirty="0" smtClean="0">
                <a:solidFill>
                  <a:srgbClr val="000000"/>
                </a:solidFill>
                <a:latin typeface="Times New Roman" pitchFamily="18" charset="0"/>
                <a:cs typeface="Times New Roman" pitchFamily="18" charset="0"/>
                <a:sym typeface="Wingdings" pitchFamily="2" charset="2"/>
              </a:rPr>
              <a:t>at 60 GHz)</a:t>
            </a:r>
          </a:p>
          <a:p>
            <a:pPr marL="1152000" lvl="1" indent="-285750" eaLnBrk="1" hangingPunct="1">
              <a:spcBef>
                <a:spcPct val="20000"/>
              </a:spcBef>
              <a:buClr>
                <a:srgbClr val="000000"/>
              </a:buClr>
              <a:buFont typeface="Wingdings" pitchFamily="2" charset="2"/>
              <a:buChar char="ü"/>
              <a:defRPr/>
            </a:pPr>
            <a:r>
              <a:rPr lang="en-US" altLang="zh-CN" sz="2000" kern="0" dirty="0" smtClean="0">
                <a:solidFill>
                  <a:srgbClr val="000000"/>
                </a:solidFill>
                <a:latin typeface="Times New Roman" pitchFamily="18" charset="0"/>
                <a:cs typeface="Times New Roman" pitchFamily="18" charset="0"/>
                <a:sym typeface="Wingdings" pitchFamily="2" charset="2"/>
              </a:rPr>
              <a:t>MmWave massive MIMO BS with 256 antennas → </a:t>
            </a:r>
            <a:r>
              <a:rPr lang="en-US" altLang="zh-CN" sz="2000" b="1" kern="0" dirty="0" smtClean="0">
                <a:solidFill>
                  <a:srgbClr val="FF0000"/>
                </a:solidFill>
                <a:latin typeface="Times New Roman" pitchFamily="18" charset="0"/>
                <a:cs typeface="Times New Roman" pitchFamily="18" charset="0"/>
                <a:sym typeface="Wingdings" pitchFamily="2" charset="2"/>
              </a:rPr>
              <a:t>64 W</a:t>
            </a:r>
            <a:r>
              <a:rPr lang="en-US" altLang="zh-CN" sz="2000" kern="0" dirty="0" smtClean="0">
                <a:solidFill>
                  <a:srgbClr val="000000"/>
                </a:solidFill>
                <a:latin typeface="Times New Roman" pitchFamily="18" charset="0"/>
                <a:cs typeface="Times New Roman" pitchFamily="18" charset="0"/>
                <a:sym typeface="Wingdings" pitchFamily="2" charset="2"/>
              </a:rPr>
              <a:t> (only RF)</a:t>
            </a:r>
          </a:p>
          <a:p>
            <a:pPr marL="1152000" lvl="1" indent="-285750" eaLnBrk="1" hangingPunct="1">
              <a:spcBef>
                <a:spcPct val="20000"/>
              </a:spcBef>
              <a:buClr>
                <a:srgbClr val="000000"/>
              </a:buClr>
              <a:buFont typeface="Wingdings" pitchFamily="2" charset="2"/>
              <a:buChar char="ü"/>
              <a:defRPr/>
            </a:pPr>
            <a:r>
              <a:rPr lang="en-US" altLang="zh-CN" sz="2000" kern="0" dirty="0" smtClean="0">
                <a:solidFill>
                  <a:srgbClr val="000000"/>
                </a:solidFill>
                <a:latin typeface="Times New Roman" pitchFamily="18" charset="0"/>
                <a:cs typeface="Times New Roman" pitchFamily="18" charset="0"/>
                <a:sym typeface="Wingdings" pitchFamily="2" charset="2"/>
              </a:rPr>
              <a:t>Micro-cell BS in 4G → </a:t>
            </a:r>
            <a:r>
              <a:rPr lang="en-US" altLang="zh-CN" sz="2000" b="1" kern="0" dirty="0" smtClean="0">
                <a:solidFill>
                  <a:srgbClr val="FF0000"/>
                </a:solidFill>
                <a:latin typeface="Times New Roman" pitchFamily="18" charset="0"/>
                <a:cs typeface="Times New Roman" pitchFamily="18" charset="0"/>
                <a:sym typeface="Wingdings" pitchFamily="2" charset="2"/>
              </a:rPr>
              <a:t>several W</a:t>
            </a:r>
            <a:r>
              <a:rPr lang="en-US" altLang="zh-CN" sz="2000" kern="0" dirty="0" smtClean="0">
                <a:solidFill>
                  <a:srgbClr val="000000"/>
                </a:solidFill>
                <a:latin typeface="Times New Roman" pitchFamily="18" charset="0"/>
                <a:cs typeface="Times New Roman" pitchFamily="18" charset="0"/>
                <a:sym typeface="Wingdings" pitchFamily="2" charset="2"/>
              </a:rPr>
              <a:t> (baseband + RF + transmit power)</a:t>
            </a:r>
          </a:p>
          <a:p>
            <a:r>
              <a:rPr lang="en-US" altLang="zh-CN" sz="2000" kern="0" dirty="0" smtClean="0">
                <a:solidFill>
                  <a:srgbClr val="000000"/>
                </a:solidFill>
                <a:latin typeface="Times New Roman" pitchFamily="18" charset="0"/>
                <a:cs typeface="Times New Roman" pitchFamily="18" charset="0"/>
                <a:sym typeface="Wingdings" pitchFamily="2" charset="2"/>
              </a:rPr>
              <a:t> </a:t>
            </a:r>
            <a:endParaRPr lang="en-US" altLang="zh-CN" sz="2000" kern="0" dirty="0">
              <a:solidFill>
                <a:srgbClr val="000000"/>
              </a:solidFill>
              <a:latin typeface="Times New Roman" pitchFamily="18" charset="0"/>
              <a:cs typeface="Times New Roman" pitchFamily="18" charset="0"/>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b="1" kern="0" dirty="0">
              <a:solidFill>
                <a:srgbClr val="000000"/>
              </a:solidFill>
              <a:latin typeface="Times New Roman" pitchFamily="18" charset="0"/>
              <a:cs typeface="Times New Roman" pitchFamily="18" charset="0"/>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sz="900" b="1" kern="0" dirty="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defRPr/>
            </a:pPr>
            <a:endParaRPr lang="zh-CN" altLang="en-US" sz="3600" kern="0" dirty="0">
              <a:solidFill>
                <a:srgbClr val="000000"/>
              </a:solidFill>
              <a:latin typeface="Times New Roman" pitchFamily="18" charset="0"/>
              <a:cs typeface="Times New Roman" pitchFamily="18" charset="0"/>
            </a:endParaRPr>
          </a:p>
        </p:txBody>
      </p:sp>
      <p:sp>
        <p:nvSpPr>
          <p:cNvPr id="6" name="TextBox 1"/>
          <p:cNvSpPr txBox="1">
            <a:spLocks noChangeArrowheads="1"/>
          </p:cNvSpPr>
          <p:nvPr/>
        </p:nvSpPr>
        <p:spPr bwMode="auto">
          <a:xfrm>
            <a:off x="5872480" y="4505960"/>
            <a:ext cx="2905760" cy="707886"/>
          </a:xfrm>
          <a:prstGeom prst="rect">
            <a:avLst/>
          </a:prstGeom>
          <a:solidFill>
            <a:srgbClr val="CC0000"/>
          </a:solidFill>
          <a:ln w="9525">
            <a:noFill/>
            <a:miter lim="800000"/>
            <a:headEnd/>
            <a:tailEnd/>
          </a:ln>
          <a:effectLst>
            <a:outerShdw dist="38100" dir="2700000" algn="tl" rotWithShape="0">
              <a:srgbClr val="808080">
                <a:alpha val="39998"/>
              </a:srgbClr>
            </a:outerShdw>
          </a:effectLst>
        </p:spPr>
        <p:txBody>
          <a:bodyPr wrap="square">
            <a:spAutoFit/>
          </a:bodyPr>
          <a:lstStyle/>
          <a:p>
            <a:pPr algn="ctr"/>
            <a:r>
              <a:rPr lang="en-US" altLang="zh-CN" sz="2000" dirty="0" smtClean="0">
                <a:solidFill>
                  <a:srgbClr val="FFFF00"/>
                </a:solidFill>
                <a:latin typeface="Times New Roman" pitchFamily="18" charset="0"/>
                <a:cs typeface="Times New Roman" pitchFamily="18" charset="0"/>
              </a:rPr>
              <a:t>How to reduce the number of required RF chains?</a:t>
            </a:r>
            <a:endParaRPr lang="zh-CN" altLang="en-US" sz="2000" dirty="0">
              <a:solidFill>
                <a:srgbClr val="FFFF00"/>
              </a:solidFill>
              <a:latin typeface="Times New Roman" pitchFamily="18" charset="0"/>
              <a:cs typeface="Times New Roman" pitchFamily="18" charset="0"/>
            </a:endParaRPr>
          </a:p>
        </p:txBody>
      </p:sp>
      <p:sp>
        <p:nvSpPr>
          <p:cNvPr id="7" name="标题 1"/>
          <p:cNvSpPr>
            <a:spLocks noGrp="1"/>
          </p:cNvSpPr>
          <p:nvPr>
            <p:ph type="title"/>
          </p:nvPr>
        </p:nvSpPr>
        <p:spPr>
          <a:xfrm>
            <a:off x="76200" y="228600"/>
            <a:ext cx="8991600" cy="685800"/>
          </a:xfrm>
        </p:spPr>
        <p:txBody>
          <a:bodyPr/>
          <a:lstStyle/>
          <a:p>
            <a:r>
              <a:rPr lang="en-US" altLang="zh-CN" dirty="0" smtClean="0"/>
              <a:t>Challenges of </a:t>
            </a:r>
            <a:r>
              <a:rPr lang="en-US" altLang="zh-CN" dirty="0" err="1" smtClean="0"/>
              <a:t>mmWave</a:t>
            </a:r>
            <a:r>
              <a:rPr lang="en-US" altLang="zh-CN" dirty="0" smtClean="0"/>
              <a:t> massive MIMO</a:t>
            </a:r>
            <a:endParaRPr lang="zh-CN" altLang="en-US" dirty="0"/>
          </a:p>
        </p:txBody>
      </p:sp>
      <p:pic>
        <p:nvPicPr>
          <p:cNvPr id="8" name="Picture 3"/>
          <p:cNvPicPr>
            <a:picLocks noChangeAspect="1" noChangeArrowheads="1"/>
          </p:cNvPicPr>
          <p:nvPr/>
        </p:nvPicPr>
        <p:blipFill>
          <a:blip r:embed="rId3" cstate="print"/>
          <a:srcRect/>
          <a:stretch>
            <a:fillRect/>
          </a:stretch>
        </p:blipFill>
        <p:spPr bwMode="auto">
          <a:xfrm>
            <a:off x="449009" y="3530278"/>
            <a:ext cx="5008140" cy="2960354"/>
          </a:xfrm>
          <a:prstGeom prst="rect">
            <a:avLst/>
          </a:prstGeom>
          <a:noFill/>
          <a:ln w="9525">
            <a:noFill/>
            <a:miter lim="800000"/>
            <a:headEnd/>
            <a:tailEnd/>
          </a:ln>
        </p:spPr>
      </p:pic>
      <p:sp>
        <p:nvSpPr>
          <p:cNvPr id="9" name="椭圆 3"/>
          <p:cNvSpPr>
            <a:spLocks noChangeArrowheads="1"/>
          </p:cNvSpPr>
          <p:nvPr/>
        </p:nvSpPr>
        <p:spPr bwMode="auto">
          <a:xfrm>
            <a:off x="312519" y="3356661"/>
            <a:ext cx="5046138" cy="820176"/>
          </a:xfrm>
          <a:prstGeom prst="ellipse">
            <a:avLst/>
          </a:prstGeom>
          <a:noFill/>
          <a:ln w="28575" algn="ctr">
            <a:solidFill>
              <a:srgbClr val="CC0000"/>
            </a:solidFill>
            <a:miter lim="800000"/>
            <a:headEnd/>
            <a:tailEnd/>
          </a:ln>
        </p:spPr>
        <p:txBody>
          <a:bodyPr wrap="none"/>
          <a:lstStyle/>
          <a:p>
            <a:r>
              <a:rPr lang="en-US" altLang="zh-CN" dirty="0" smtClean="0"/>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76200" y="228600"/>
            <a:ext cx="8991600" cy="685800"/>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altLang="zh-CN" sz="3400" b="1" kern="0" dirty="0" smtClean="0">
                <a:solidFill>
                  <a:srgbClr val="003399"/>
                </a:solidFill>
                <a:latin typeface="+mj-lt"/>
                <a:cs typeface="Times New Roman" pitchFamily="18" charset="0"/>
              </a:rPr>
              <a:t>Beamspace MIMO with lens antenna array</a:t>
            </a:r>
            <a:endParaRPr kumimoji="0" lang="zh-CN" altLang="en-US" sz="3400" b="1" i="0" u="none" strike="noStrike" kern="0" cap="none" spc="0" normalizeH="0" baseline="0" noProof="0" dirty="0">
              <a:ln>
                <a:noFill/>
              </a:ln>
              <a:solidFill>
                <a:srgbClr val="003399"/>
              </a:solidFill>
              <a:effectLst/>
              <a:uLnTx/>
              <a:uFillTx/>
              <a:latin typeface="+mj-lt"/>
              <a:cs typeface="Times New Roman" pitchFamily="18" charset="0"/>
            </a:endParaRPr>
          </a:p>
        </p:txBody>
      </p:sp>
      <p:sp>
        <p:nvSpPr>
          <p:cNvPr id="687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3"/>
          <p:cNvSpPr txBox="1">
            <a:spLocks noChangeArrowheads="1"/>
          </p:cNvSpPr>
          <p:nvPr/>
        </p:nvSpPr>
        <p:spPr bwMode="auto">
          <a:xfrm>
            <a:off x="25400" y="1082702"/>
            <a:ext cx="8979704" cy="2703443"/>
          </a:xfrm>
          <a:prstGeom prst="rect">
            <a:avLst/>
          </a:prstGeom>
          <a:noFill/>
          <a:ln w="9525">
            <a:noFill/>
            <a:miter lim="800000"/>
            <a:headEnd/>
            <a:tailEnd/>
          </a:ln>
        </p:spPr>
        <p:txBody>
          <a:bodyPr/>
          <a:lstStyle/>
          <a:p>
            <a:pPr marL="342900" indent="-342900" algn="just"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Basic </a:t>
            </a:r>
            <a:r>
              <a:rPr lang="en-US" altLang="zh-CN" b="1" kern="0" dirty="0">
                <a:solidFill>
                  <a:srgbClr val="000000"/>
                </a:solidFill>
                <a:latin typeface="Times New Roman" pitchFamily="18" charset="0"/>
                <a:cs typeface="Times New Roman" pitchFamily="18" charset="0"/>
                <a:sym typeface="Wingdings" pitchFamily="2" charset="2"/>
              </a:rPr>
              <a:t>idea </a:t>
            </a:r>
            <a:r>
              <a:rPr lang="en-US" altLang="zh-CN" sz="2000" b="1" kern="0" dirty="0">
                <a:solidFill>
                  <a:srgbClr val="CC00CC"/>
                </a:solidFill>
                <a:latin typeface="Times New Roman" pitchFamily="18" charset="0"/>
                <a:cs typeface="Times New Roman" pitchFamily="18" charset="0"/>
                <a:sym typeface="Wingdings" pitchFamily="2" charset="2"/>
              </a:rPr>
              <a:t>[Brady’13]</a:t>
            </a:r>
            <a:endParaRPr lang="en-US" altLang="zh-CN" kern="0" baseline="30000" dirty="0">
              <a:solidFill>
                <a:srgbClr val="CC00CC"/>
              </a:solidFill>
              <a:latin typeface="Times New Roman" pitchFamily="18" charset="0"/>
              <a:cs typeface="Times New Roman" pitchFamily="18" charset="0"/>
              <a:sym typeface="Wingdings" pitchFamily="2" charset="2"/>
            </a:endParaRPr>
          </a:p>
          <a:p>
            <a:pPr marL="742950" lvl="1" indent="-285750" algn="just">
              <a:spcBef>
                <a:spcPct val="20000"/>
              </a:spcBef>
              <a:buClr>
                <a:srgbClr val="000000"/>
              </a:buClr>
              <a:buFontTx/>
              <a:buChar char="–"/>
              <a:defRPr/>
            </a:pPr>
            <a:r>
              <a:rPr lang="en-US" altLang="zh-CN" sz="2000" b="1" kern="0" dirty="0" smtClean="0">
                <a:solidFill>
                  <a:srgbClr val="FF0000"/>
                </a:solidFill>
                <a:latin typeface="Times New Roman" pitchFamily="18" charset="0"/>
                <a:cs typeface="Times New Roman" pitchFamily="18" charset="0"/>
                <a:sym typeface="Wingdings" pitchFamily="2" charset="2"/>
              </a:rPr>
              <a:t>Concentrate</a:t>
            </a:r>
            <a:r>
              <a:rPr lang="en-US" altLang="zh-CN" sz="2000" kern="0" dirty="0" smtClean="0">
                <a:solidFill>
                  <a:srgbClr val="000000"/>
                </a:solidFill>
                <a:latin typeface="Times New Roman" pitchFamily="18" charset="0"/>
                <a:cs typeface="Times New Roman" pitchFamily="18" charset="0"/>
                <a:sym typeface="Wingdings" pitchFamily="2" charset="2"/>
              </a:rPr>
              <a:t> the signals from different directions (beams) on different antennas by </a:t>
            </a:r>
            <a:r>
              <a:rPr lang="en-US" altLang="zh-CN" sz="2000" b="1" kern="0" dirty="0" smtClean="0">
                <a:solidFill>
                  <a:srgbClr val="0000FF"/>
                </a:solidFill>
                <a:latin typeface="Times New Roman" pitchFamily="18" charset="0"/>
                <a:cs typeface="Times New Roman" pitchFamily="18" charset="0"/>
                <a:sym typeface="Wingdings" pitchFamily="2" charset="2"/>
              </a:rPr>
              <a:t>lens antenna array</a:t>
            </a:r>
          </a:p>
          <a:p>
            <a:pPr marL="900000" lvl="1" indent="-285750" algn="just" eaLnBrk="1" hangingPunct="1">
              <a:spcBef>
                <a:spcPct val="2000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Transform </a:t>
            </a:r>
            <a:r>
              <a:rPr lang="en-US" altLang="zh-CN" sz="2000" b="1" kern="0" dirty="0" smtClean="0">
                <a:solidFill>
                  <a:srgbClr val="FF0000"/>
                </a:solidFill>
                <a:latin typeface="Times New Roman" pitchFamily="18" charset="0"/>
                <a:cs typeface="Times New Roman" pitchFamily="18" charset="0"/>
                <a:sym typeface="Wingdings" pitchFamily="2" charset="2"/>
              </a:rPr>
              <a:t>conventional</a:t>
            </a:r>
            <a:r>
              <a:rPr lang="en-US" altLang="zh-CN" sz="2000" kern="0" dirty="0" smtClean="0">
                <a:solidFill>
                  <a:srgbClr val="000000"/>
                </a:solidFill>
                <a:latin typeface="Times New Roman" pitchFamily="18" charset="0"/>
                <a:cs typeface="Times New Roman" pitchFamily="18" charset="0"/>
                <a:sym typeface="Wingdings" pitchFamily="2" charset="2"/>
              </a:rPr>
              <a:t> spatial channel into </a:t>
            </a:r>
            <a:r>
              <a:rPr lang="en-US" altLang="zh-CN" sz="2000" b="1" kern="0" dirty="0" smtClean="0">
                <a:solidFill>
                  <a:srgbClr val="0000FF"/>
                </a:solidFill>
                <a:latin typeface="Times New Roman" pitchFamily="18" charset="0"/>
                <a:cs typeface="Times New Roman" pitchFamily="18" charset="0"/>
                <a:sym typeface="Wingdings" pitchFamily="2" charset="2"/>
              </a:rPr>
              <a:t>beamspace</a:t>
            </a:r>
            <a:r>
              <a:rPr lang="en-US" altLang="zh-CN" sz="2000" kern="0" dirty="0" smtClean="0">
                <a:solidFill>
                  <a:srgbClr val="0000FF"/>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(spatial DFT)</a:t>
            </a:r>
            <a:endParaRPr lang="en-US" altLang="zh-CN" sz="2000" b="1" kern="0" dirty="0" smtClean="0">
              <a:solidFill>
                <a:srgbClr val="000000"/>
              </a:solidFill>
              <a:latin typeface="Times New Roman" pitchFamily="18" charset="0"/>
              <a:cs typeface="Times New Roman" pitchFamily="18" charset="0"/>
              <a:sym typeface="Wingdings" pitchFamily="2" charset="2"/>
            </a:endParaRPr>
          </a:p>
          <a:p>
            <a:pPr marL="742950" lvl="1" indent="-285750" algn="just" eaLnBrk="1" hangingPunct="1">
              <a:spcBef>
                <a:spcPct val="20000"/>
              </a:spcBef>
              <a:buClr>
                <a:srgbClr val="000000"/>
              </a:buClr>
              <a:buFontTx/>
              <a:buChar char="–"/>
              <a:defRPr/>
            </a:pPr>
            <a:r>
              <a:rPr lang="en-US" altLang="zh-CN" sz="2000" b="1" kern="0" dirty="0" smtClean="0">
                <a:solidFill>
                  <a:srgbClr val="FF0000"/>
                </a:solidFill>
                <a:latin typeface="Times New Roman" pitchFamily="18" charset="0"/>
                <a:cs typeface="Times New Roman" pitchFamily="18" charset="0"/>
                <a:sym typeface="Wingdings" pitchFamily="2" charset="2"/>
              </a:rPr>
              <a:t>Limited</a:t>
            </a:r>
            <a:r>
              <a:rPr lang="en-US" altLang="zh-CN" sz="2000" kern="0" dirty="0" smtClean="0">
                <a:solidFill>
                  <a:srgbClr val="000000"/>
                </a:solidFill>
                <a:latin typeface="Times New Roman" pitchFamily="18" charset="0"/>
                <a:cs typeface="Times New Roman" pitchFamily="18" charset="0"/>
                <a:sym typeface="Wingdings" pitchFamily="2" charset="2"/>
              </a:rPr>
              <a:t> scattering at mmWave→ beamspace channel is </a:t>
            </a:r>
            <a:r>
              <a:rPr lang="en-US" altLang="zh-CN" sz="2000" b="1" kern="0" dirty="0" smtClean="0">
                <a:solidFill>
                  <a:srgbClr val="FF0000"/>
                </a:solidFill>
                <a:latin typeface="Times New Roman" pitchFamily="18" charset="0"/>
                <a:cs typeface="Times New Roman" pitchFamily="18" charset="0"/>
                <a:sym typeface="Wingdings" pitchFamily="2" charset="2"/>
              </a:rPr>
              <a:t>sparse</a:t>
            </a:r>
          </a:p>
          <a:p>
            <a:pPr marL="900000" lvl="1" indent="-285750" algn="just" eaLnBrk="1" hangingPunct="1">
              <a:spcBef>
                <a:spcPct val="2000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Select</a:t>
            </a:r>
            <a:r>
              <a:rPr lang="en-US" altLang="zh-CN" sz="2000" b="1" kern="0" dirty="0" smtClean="0">
                <a:solidFill>
                  <a:srgbClr val="000000"/>
                </a:solidFill>
                <a:latin typeface="Times New Roman" pitchFamily="18" charset="0"/>
                <a:cs typeface="Times New Roman" pitchFamily="18" charset="0"/>
                <a:sym typeface="Wingdings" pitchFamily="2" charset="2"/>
              </a:rPr>
              <a:t> </a:t>
            </a:r>
            <a:r>
              <a:rPr lang="en-US" altLang="zh-CN" sz="2000" b="1" kern="0" dirty="0" smtClean="0">
                <a:solidFill>
                  <a:srgbClr val="0000FF"/>
                </a:solidFill>
                <a:latin typeface="Times New Roman" pitchFamily="18" charset="0"/>
                <a:cs typeface="Times New Roman" pitchFamily="18" charset="0"/>
                <a:sym typeface="Wingdings" pitchFamily="2" charset="2"/>
              </a:rPr>
              <a:t>dominant beams</a:t>
            </a:r>
            <a:r>
              <a:rPr lang="en-US" altLang="zh-CN" sz="2000" b="1"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to reduce the dimension of MIMO system</a:t>
            </a:r>
          </a:p>
          <a:p>
            <a:pPr marL="900000" lvl="1" indent="-285750" algn="just">
              <a:spcBef>
                <a:spcPct val="2000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Negligible performance loss→ </a:t>
            </a:r>
            <a:r>
              <a:rPr lang="en-US" altLang="zh-CN" sz="2000" b="1" kern="0" dirty="0" smtClean="0">
                <a:solidFill>
                  <a:srgbClr val="FF0000"/>
                </a:solidFill>
                <a:latin typeface="Times New Roman" pitchFamily="18" charset="0"/>
                <a:cs typeface="Times New Roman" pitchFamily="18" charset="0"/>
                <a:sym typeface="Wingdings" pitchFamily="2" charset="2"/>
              </a:rPr>
              <a:t>significantly reduced</a:t>
            </a:r>
            <a:r>
              <a:rPr lang="en-US" altLang="zh-CN" sz="2000" b="1"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number of RF chains</a:t>
            </a:r>
            <a:endParaRPr lang="zh-CN" altLang="en-US" sz="2000" kern="0" dirty="0">
              <a:solidFill>
                <a:srgbClr val="000000"/>
              </a:solidFill>
              <a:latin typeface="Times New Roman" pitchFamily="18" charset="0"/>
              <a:cs typeface="Times New Roman" pitchFamily="18" charset="0"/>
            </a:endParaRPr>
          </a:p>
        </p:txBody>
      </p:sp>
      <p:sp>
        <p:nvSpPr>
          <p:cNvPr id="6" name="TextBox 18"/>
          <p:cNvSpPr txBox="1">
            <a:spLocks noChangeArrowheads="1"/>
          </p:cNvSpPr>
          <p:nvPr/>
        </p:nvSpPr>
        <p:spPr bwMode="auto">
          <a:xfrm>
            <a:off x="533400" y="6144260"/>
            <a:ext cx="8001000" cy="430887"/>
          </a:xfrm>
          <a:prstGeom prst="rect">
            <a:avLst/>
          </a:prstGeom>
          <a:noFill/>
          <a:ln w="12700">
            <a:noFill/>
            <a:miter lim="800000"/>
            <a:headEnd/>
            <a:tailEnd/>
          </a:ln>
        </p:spPr>
        <p:txBody>
          <a:bodyPr wrap="square">
            <a:spAutoFit/>
          </a:bodyPr>
          <a:lstStyle/>
          <a:p>
            <a:pPr algn="just"/>
            <a:r>
              <a:rPr lang="en-US" altLang="zh-CN" sz="1100" dirty="0" smtClean="0">
                <a:solidFill>
                  <a:srgbClr val="CC00CC"/>
                </a:solidFill>
              </a:rPr>
              <a:t>[Brady’13] </a:t>
            </a:r>
            <a:r>
              <a:rPr lang="en-US" altLang="zh-CN" sz="1100" dirty="0" smtClean="0">
                <a:solidFill>
                  <a:srgbClr val="000000"/>
                </a:solidFill>
              </a:rPr>
              <a:t>J. Brady, et al., “Beamspace MIMO for millimeter-wave communications: System architecture, modeling, analysis, and measurements,” </a:t>
            </a:r>
            <a:r>
              <a:rPr lang="en-US" altLang="zh-CN" sz="1100" b="1" i="1" dirty="0" smtClean="0">
                <a:solidFill>
                  <a:srgbClr val="0033CC"/>
                </a:solidFill>
              </a:rPr>
              <a:t>IEEE Trans. Ant. and </a:t>
            </a:r>
            <a:r>
              <a:rPr lang="en-US" altLang="zh-CN" sz="1100" b="1" i="1" dirty="0" err="1" smtClean="0">
                <a:solidFill>
                  <a:srgbClr val="0033CC"/>
                </a:solidFill>
              </a:rPr>
              <a:t>Propag</a:t>
            </a:r>
            <a:r>
              <a:rPr lang="en-US" altLang="zh-CN" sz="1100" b="1" i="1" dirty="0" smtClean="0">
                <a:solidFill>
                  <a:srgbClr val="0033CC"/>
                </a:solidFill>
              </a:rPr>
              <a:t>.</a:t>
            </a:r>
            <a:r>
              <a:rPr lang="en-US" altLang="zh-CN" sz="1100" i="1" dirty="0" smtClean="0">
                <a:solidFill>
                  <a:srgbClr val="000000"/>
                </a:solidFill>
              </a:rPr>
              <a:t>, </a:t>
            </a:r>
            <a:r>
              <a:rPr lang="en-US" altLang="zh-CN" sz="1100" dirty="0" smtClean="0">
                <a:solidFill>
                  <a:srgbClr val="000000"/>
                </a:solidFill>
              </a:rPr>
              <a:t>Jul. 2013.</a:t>
            </a:r>
          </a:p>
        </p:txBody>
      </p:sp>
      <p:pic>
        <p:nvPicPr>
          <p:cNvPr id="7" name="图片 6"/>
          <p:cNvPicPr>
            <a:picLocks noChangeAspect="1"/>
          </p:cNvPicPr>
          <p:nvPr/>
        </p:nvPicPr>
        <p:blipFill>
          <a:blip r:embed="rId3"/>
          <a:stretch>
            <a:fillRect/>
          </a:stretch>
        </p:blipFill>
        <p:spPr>
          <a:xfrm>
            <a:off x="1390473" y="3770830"/>
            <a:ext cx="2672406" cy="1914006"/>
          </a:xfrm>
          <a:prstGeom prst="rect">
            <a:avLst/>
          </a:prstGeom>
        </p:spPr>
      </p:pic>
      <p:sp>
        <p:nvSpPr>
          <p:cNvPr id="8" name="下箭头 20"/>
          <p:cNvSpPr>
            <a:spLocks noChangeArrowheads="1"/>
          </p:cNvSpPr>
          <p:nvPr/>
        </p:nvSpPr>
        <p:spPr bwMode="auto">
          <a:xfrm rot="16200000">
            <a:off x="4574077" y="4349092"/>
            <a:ext cx="357894" cy="681613"/>
          </a:xfrm>
          <a:prstGeom prst="downArrow">
            <a:avLst>
              <a:gd name="adj1" fmla="val 33481"/>
              <a:gd name="adj2" fmla="val 66516"/>
            </a:avLst>
          </a:prstGeom>
          <a:solidFill>
            <a:srgbClr val="5CAD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pPr eaLnBrk="1" hangingPunct="1">
              <a:buFont typeface="Arial" charset="0"/>
              <a:buNone/>
            </a:pPr>
            <a:endParaRPr lang="zh-CN" altLang="en-US" dirty="0"/>
          </a:p>
        </p:txBody>
      </p:sp>
      <p:pic>
        <p:nvPicPr>
          <p:cNvPr id="9" name="图片 8"/>
          <p:cNvPicPr>
            <a:picLocks noChangeAspect="1"/>
          </p:cNvPicPr>
          <p:nvPr/>
        </p:nvPicPr>
        <p:blipFill>
          <a:blip r:embed="rId4"/>
          <a:stretch>
            <a:fillRect/>
          </a:stretch>
        </p:blipFill>
        <p:spPr>
          <a:xfrm>
            <a:off x="5288759" y="3753248"/>
            <a:ext cx="3521414" cy="1868433"/>
          </a:xfrm>
          <a:prstGeom prst="rect">
            <a:avLst/>
          </a:prstGeom>
        </p:spPr>
      </p:pic>
      <p:sp>
        <p:nvSpPr>
          <p:cNvPr id="3" name="矩形 2"/>
          <p:cNvSpPr/>
          <p:nvPr/>
        </p:nvSpPr>
        <p:spPr>
          <a:xfrm>
            <a:off x="1303807" y="5663529"/>
            <a:ext cx="2140330" cy="369332"/>
          </a:xfrm>
          <a:prstGeom prst="rect">
            <a:avLst/>
          </a:prstGeom>
        </p:spPr>
        <p:txBody>
          <a:bodyPr wrap="none">
            <a:spAutoFit/>
          </a:bodyPr>
          <a:lstStyle/>
          <a:p>
            <a:r>
              <a:rPr lang="en-US" altLang="zh-CN" sz="1800" kern="0" dirty="0" smtClean="0">
                <a:solidFill>
                  <a:srgbClr val="C00000"/>
                </a:solidFill>
                <a:latin typeface="Times New Roman" pitchFamily="18" charset="0"/>
                <a:cs typeface="Times New Roman" pitchFamily="18" charset="0"/>
                <a:sym typeface="Wingdings" pitchFamily="2" charset="2"/>
              </a:rPr>
              <a:t>Conventional MIMO</a:t>
            </a:r>
            <a:endParaRPr lang="zh-CN" altLang="en-US" sz="1800" dirty="0">
              <a:solidFill>
                <a:srgbClr val="C00000"/>
              </a:solidFill>
            </a:endParaRPr>
          </a:p>
        </p:txBody>
      </p:sp>
      <p:sp>
        <p:nvSpPr>
          <p:cNvPr id="11" name="矩形 10"/>
          <p:cNvSpPr/>
          <p:nvPr/>
        </p:nvSpPr>
        <p:spPr>
          <a:xfrm>
            <a:off x="6216896" y="5588783"/>
            <a:ext cx="1947969" cy="369332"/>
          </a:xfrm>
          <a:prstGeom prst="rect">
            <a:avLst/>
          </a:prstGeom>
        </p:spPr>
        <p:txBody>
          <a:bodyPr wrap="none">
            <a:spAutoFit/>
          </a:bodyPr>
          <a:lstStyle/>
          <a:p>
            <a:r>
              <a:rPr lang="en-US" altLang="zh-CN" sz="1800" kern="0" dirty="0" err="1" smtClean="0">
                <a:solidFill>
                  <a:srgbClr val="C00000"/>
                </a:solidFill>
                <a:latin typeface="Times New Roman" pitchFamily="18" charset="0"/>
                <a:cs typeface="Times New Roman" pitchFamily="18" charset="0"/>
                <a:sym typeface="Wingdings" pitchFamily="2" charset="2"/>
              </a:rPr>
              <a:t>Beamspace</a:t>
            </a:r>
            <a:r>
              <a:rPr lang="en-US" altLang="zh-CN" sz="1800" kern="0" dirty="0" smtClean="0">
                <a:solidFill>
                  <a:srgbClr val="C00000"/>
                </a:solidFill>
                <a:latin typeface="Times New Roman" pitchFamily="18" charset="0"/>
                <a:cs typeface="Times New Roman" pitchFamily="18" charset="0"/>
                <a:sym typeface="Wingdings" pitchFamily="2" charset="2"/>
              </a:rPr>
              <a:t> MIMO</a:t>
            </a:r>
            <a:endParaRPr lang="zh-CN" altLang="en-US" sz="1800"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84417" name="Object 1"/>
          <p:cNvGraphicFramePr>
            <a:graphicFrameLocks noChangeAspect="1"/>
          </p:cNvGraphicFramePr>
          <p:nvPr>
            <p:extLst>
              <p:ext uri="{D42A27DB-BD31-4B8C-83A1-F6EECF244321}">
                <p14:modId xmlns:p14="http://schemas.microsoft.com/office/powerpoint/2010/main" val="3381083804"/>
              </p:ext>
            </p:extLst>
          </p:nvPr>
        </p:nvGraphicFramePr>
        <p:xfrm>
          <a:off x="474696" y="1355955"/>
          <a:ext cx="7345362" cy="2300288"/>
        </p:xfrm>
        <a:graphic>
          <a:graphicData uri="http://schemas.openxmlformats.org/presentationml/2006/ole">
            <mc:AlternateContent xmlns:mc="http://schemas.openxmlformats.org/markup-compatibility/2006">
              <mc:Choice xmlns:v="urn:schemas-microsoft-com:vml" Requires="v">
                <p:oleObj spid="_x0000_s1114172" name="Visio" r:id="rId4" imgW="2260482" imgH="755588" progId="Visio.Drawing.11">
                  <p:embed/>
                </p:oleObj>
              </mc:Choice>
              <mc:Fallback>
                <p:oleObj name="Visio" r:id="rId4" imgW="2260482" imgH="755588"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696" y="1355955"/>
                        <a:ext cx="7345362" cy="2300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84419" name="Picture 3"/>
          <p:cNvPicPr>
            <a:picLocks noChangeAspect="1" noChangeArrowheads="1"/>
          </p:cNvPicPr>
          <p:nvPr/>
        </p:nvPicPr>
        <p:blipFill>
          <a:blip r:embed="rId6" cstate="print"/>
          <a:srcRect/>
          <a:stretch>
            <a:fillRect/>
          </a:stretch>
        </p:blipFill>
        <p:spPr bwMode="auto">
          <a:xfrm>
            <a:off x="5576474" y="4205123"/>
            <a:ext cx="3060630" cy="2286164"/>
          </a:xfrm>
          <a:prstGeom prst="rect">
            <a:avLst/>
          </a:prstGeom>
          <a:noFill/>
          <a:ln w="9525">
            <a:noFill/>
            <a:miter lim="800000"/>
            <a:headEnd/>
            <a:tailEnd/>
          </a:ln>
        </p:spPr>
      </p:pic>
      <p:pic>
        <p:nvPicPr>
          <p:cNvPr id="1084420" name="Picture 4"/>
          <p:cNvPicPr>
            <a:picLocks noChangeAspect="1" noChangeArrowheads="1"/>
          </p:cNvPicPr>
          <p:nvPr/>
        </p:nvPicPr>
        <p:blipFill>
          <a:blip r:embed="rId7" cstate="print"/>
          <a:srcRect/>
          <a:stretch>
            <a:fillRect/>
          </a:stretch>
        </p:blipFill>
        <p:spPr bwMode="auto">
          <a:xfrm>
            <a:off x="611464" y="4230596"/>
            <a:ext cx="3056074" cy="2259656"/>
          </a:xfrm>
          <a:prstGeom prst="rect">
            <a:avLst/>
          </a:prstGeom>
          <a:noFill/>
          <a:ln w="9525">
            <a:noFill/>
            <a:miter lim="800000"/>
            <a:headEnd/>
            <a:tailEnd/>
          </a:ln>
        </p:spPr>
      </p:pic>
      <p:sp>
        <p:nvSpPr>
          <p:cNvPr id="9" name="标题 1"/>
          <p:cNvSpPr txBox="1">
            <a:spLocks/>
          </p:cNvSpPr>
          <p:nvPr/>
        </p:nvSpPr>
        <p:spPr>
          <a:xfrm>
            <a:off x="76200" y="228600"/>
            <a:ext cx="8991600" cy="685800"/>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altLang="zh-CN" sz="3600" b="1" kern="0" noProof="0" dirty="0" smtClean="0">
                <a:solidFill>
                  <a:srgbClr val="003399"/>
                </a:solidFill>
                <a:latin typeface="+mj-lt"/>
                <a:cs typeface="Times New Roman" pitchFamily="18" charset="0"/>
              </a:rPr>
              <a:t>Beamspace channel</a:t>
            </a:r>
            <a:endParaRPr kumimoji="0" lang="zh-CN" altLang="en-US" sz="3600" b="1" i="0" u="none" strike="noStrike" kern="0" cap="none" spc="0" normalizeH="0" baseline="0" noProof="0" dirty="0">
              <a:ln>
                <a:noFill/>
              </a:ln>
              <a:solidFill>
                <a:srgbClr val="003399"/>
              </a:solidFill>
              <a:effectLst/>
              <a:uLnTx/>
              <a:uFillTx/>
              <a:latin typeface="+mj-lt"/>
              <a:cs typeface="Times New Roman" pitchFamily="18" charset="0"/>
            </a:endParaRPr>
          </a:p>
        </p:txBody>
      </p:sp>
      <p:graphicFrame>
        <p:nvGraphicFramePr>
          <p:cNvPr id="10" name="对象 9"/>
          <p:cNvGraphicFramePr>
            <a:graphicFrameLocks noChangeAspect="1"/>
          </p:cNvGraphicFramePr>
          <p:nvPr/>
        </p:nvGraphicFramePr>
        <p:xfrm>
          <a:off x="4147377" y="4903026"/>
          <a:ext cx="889000" cy="292100"/>
        </p:xfrm>
        <a:graphic>
          <a:graphicData uri="http://schemas.openxmlformats.org/presentationml/2006/ole">
            <mc:AlternateContent xmlns:mc="http://schemas.openxmlformats.org/markup-compatibility/2006">
              <mc:Choice xmlns:v="urn:schemas-microsoft-com:vml" Requires="v">
                <p:oleObj spid="_x0000_s1114173" name="Equation" r:id="rId8" imgW="888840" imgH="291960" progId="Equation.DSMT4">
                  <p:embed/>
                </p:oleObj>
              </mc:Choice>
              <mc:Fallback>
                <p:oleObj name="Equation" r:id="rId8" imgW="888840" imgH="291960" progId="Equation.DSMT4">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7377" y="4903026"/>
                        <a:ext cx="889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1075551" y="3745415"/>
            <a:ext cx="2246769" cy="461665"/>
          </a:xfrm>
          <a:prstGeom prst="rect">
            <a:avLst/>
          </a:prstGeom>
          <a:noFill/>
        </p:spPr>
        <p:txBody>
          <a:bodyPr wrap="square" rtlCol="0">
            <a:spAutoFit/>
          </a:bodyPr>
          <a:lstStyle/>
          <a:p>
            <a:r>
              <a:rPr lang="en-US" altLang="zh-CN" b="1" dirty="0" smtClean="0">
                <a:solidFill>
                  <a:srgbClr val="FF0000"/>
                </a:solidFill>
                <a:latin typeface="Times New Roman" pitchFamily="18" charset="0"/>
                <a:cs typeface="Times New Roman" pitchFamily="18" charset="0"/>
              </a:rPr>
              <a:t>Spatial</a:t>
            </a:r>
            <a:r>
              <a:rPr lang="en-US" altLang="zh-CN" b="1" dirty="0" smtClean="0">
                <a:solidFill>
                  <a:srgbClr val="000000"/>
                </a:solidFill>
                <a:latin typeface="Times New Roman" pitchFamily="18" charset="0"/>
                <a:cs typeface="Times New Roman" pitchFamily="18" charset="0"/>
              </a:rPr>
              <a:t> channel</a:t>
            </a:r>
            <a:endParaRPr lang="zh-CN" altLang="en-US" dirty="0">
              <a:solidFill>
                <a:srgbClr val="000000"/>
              </a:solidFill>
              <a:latin typeface="Times New Roman" pitchFamily="18" charset="0"/>
              <a:cs typeface="Times New Roman" pitchFamily="18" charset="0"/>
            </a:endParaRPr>
          </a:p>
        </p:txBody>
      </p:sp>
      <p:sp>
        <p:nvSpPr>
          <p:cNvPr id="12" name="TextBox 11"/>
          <p:cNvSpPr txBox="1"/>
          <p:nvPr/>
        </p:nvSpPr>
        <p:spPr>
          <a:xfrm>
            <a:off x="5750306" y="3730486"/>
            <a:ext cx="3507129" cy="461665"/>
          </a:xfrm>
          <a:prstGeom prst="rect">
            <a:avLst/>
          </a:prstGeom>
          <a:noFill/>
        </p:spPr>
        <p:txBody>
          <a:bodyPr wrap="square" rtlCol="0">
            <a:spAutoFit/>
          </a:bodyPr>
          <a:lstStyle/>
          <a:p>
            <a:r>
              <a:rPr lang="en-US" altLang="zh-CN" b="1" dirty="0" smtClean="0">
                <a:solidFill>
                  <a:srgbClr val="FF0000"/>
                </a:solidFill>
                <a:latin typeface="Times New Roman" pitchFamily="18" charset="0"/>
                <a:cs typeface="Times New Roman" pitchFamily="18" charset="0"/>
              </a:rPr>
              <a:t>Beamspace </a:t>
            </a:r>
            <a:r>
              <a:rPr lang="en-US" altLang="zh-CN" b="1" dirty="0" smtClean="0">
                <a:solidFill>
                  <a:srgbClr val="000000"/>
                </a:solidFill>
                <a:latin typeface="Times New Roman" pitchFamily="18" charset="0"/>
                <a:cs typeface="Times New Roman" pitchFamily="18" charset="0"/>
              </a:rPr>
              <a:t>channel</a:t>
            </a:r>
            <a:endParaRPr lang="zh-CN" altLang="en-US" b="1" dirty="0">
              <a:solidFill>
                <a:srgbClr val="000000"/>
              </a:solidFill>
              <a:latin typeface="Times New Roman" pitchFamily="18" charset="0"/>
              <a:cs typeface="Times New Roman" pitchFamily="18" charset="0"/>
            </a:endParaRPr>
          </a:p>
        </p:txBody>
      </p:sp>
      <p:sp>
        <p:nvSpPr>
          <p:cNvPr id="13" name="下箭头 20"/>
          <p:cNvSpPr>
            <a:spLocks noChangeArrowheads="1"/>
          </p:cNvSpPr>
          <p:nvPr/>
        </p:nvSpPr>
        <p:spPr bwMode="auto">
          <a:xfrm rot="16200000">
            <a:off x="4471883" y="4755374"/>
            <a:ext cx="446549" cy="1326053"/>
          </a:xfrm>
          <a:prstGeom prst="downArrow">
            <a:avLst>
              <a:gd name="adj1" fmla="val 33481"/>
              <a:gd name="adj2" fmla="val 66516"/>
            </a:avLst>
          </a:prstGeom>
          <a:solidFill>
            <a:srgbClr val="5CAD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pPr eaLnBrk="1" hangingPunct="1">
              <a:buFont typeface="Arial" charset="0"/>
              <a:buNone/>
            </a:pP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76200" y="228600"/>
            <a:ext cx="8991600" cy="685800"/>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altLang="zh-CN" sz="3600" b="1" kern="0" dirty="0" smtClean="0">
                <a:solidFill>
                  <a:srgbClr val="003399"/>
                </a:solidFill>
                <a:latin typeface="+mj-lt"/>
                <a:cs typeface="Times New Roman" pitchFamily="18" charset="0"/>
              </a:rPr>
              <a:t>Existing problem</a:t>
            </a:r>
            <a:endParaRPr kumimoji="0" lang="zh-CN" altLang="en-US" sz="3600" b="1" i="0" u="none" strike="noStrike" kern="0" cap="none" spc="0" normalizeH="0" baseline="0" noProof="0" dirty="0">
              <a:ln>
                <a:noFill/>
              </a:ln>
              <a:solidFill>
                <a:srgbClr val="003399"/>
              </a:solidFill>
              <a:effectLst/>
              <a:uLnTx/>
              <a:uFillTx/>
              <a:latin typeface="+mj-lt"/>
              <a:cs typeface="Times New Roman" pitchFamily="18" charset="0"/>
            </a:endParaRPr>
          </a:p>
        </p:txBody>
      </p:sp>
      <p:sp>
        <p:nvSpPr>
          <p:cNvPr id="3" name="Rectangle 3"/>
          <p:cNvSpPr txBox="1">
            <a:spLocks noChangeArrowheads="1"/>
          </p:cNvSpPr>
          <p:nvPr/>
        </p:nvSpPr>
        <p:spPr bwMode="auto">
          <a:xfrm>
            <a:off x="25400" y="1113182"/>
            <a:ext cx="9601200" cy="2703443"/>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Beam selection</a:t>
            </a:r>
            <a:endParaRPr lang="en-US" altLang="zh-CN" kern="0" baseline="30000" dirty="0">
              <a:solidFill>
                <a:srgbClr val="CC00CC"/>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defRPr/>
            </a:pPr>
            <a:endParaRPr lang="zh-CN" altLang="en-US" kern="0" dirty="0">
              <a:solidFill>
                <a:srgbClr val="000000"/>
              </a:solidFill>
              <a:latin typeface="Times New Roman" pitchFamily="18" charset="0"/>
              <a:cs typeface="Times New Roman" pitchFamily="18" charset="0"/>
            </a:endParaRPr>
          </a:p>
        </p:txBody>
      </p:sp>
      <p:sp>
        <p:nvSpPr>
          <p:cNvPr id="4" name="TextBox 1"/>
          <p:cNvSpPr txBox="1">
            <a:spLocks noChangeArrowheads="1"/>
          </p:cNvSpPr>
          <p:nvPr/>
        </p:nvSpPr>
        <p:spPr bwMode="auto">
          <a:xfrm>
            <a:off x="869391" y="6106900"/>
            <a:ext cx="7360209" cy="400110"/>
          </a:xfrm>
          <a:prstGeom prst="rect">
            <a:avLst/>
          </a:prstGeom>
          <a:solidFill>
            <a:srgbClr val="CC0000"/>
          </a:solidFill>
          <a:ln w="9525">
            <a:noFill/>
            <a:miter lim="800000"/>
            <a:headEnd/>
            <a:tailEnd/>
          </a:ln>
          <a:effectLst>
            <a:outerShdw dist="38100" dir="2700000" algn="tl" rotWithShape="0">
              <a:srgbClr val="808080">
                <a:alpha val="39998"/>
              </a:srgbClr>
            </a:outerShdw>
          </a:effectLst>
        </p:spPr>
        <p:txBody>
          <a:bodyPr wrap="square">
            <a:spAutoFit/>
          </a:bodyPr>
          <a:lstStyle/>
          <a:p>
            <a:pPr algn="just"/>
            <a:r>
              <a:rPr lang="en-US" altLang="zh-CN" sz="2000" b="1" dirty="0" smtClean="0">
                <a:solidFill>
                  <a:srgbClr val="FFFF00"/>
                </a:solidFill>
                <a:latin typeface="Times New Roman" pitchFamily="18" charset="0"/>
                <a:cs typeface="Times New Roman" pitchFamily="18" charset="0"/>
              </a:rPr>
              <a:t>How to estimate the beamspace channel with low pilot overhead ?</a:t>
            </a:r>
            <a:endParaRPr lang="zh-CN" altLang="en-US" sz="2000" b="1" dirty="0">
              <a:solidFill>
                <a:srgbClr val="FFFF00"/>
              </a:solidFill>
              <a:latin typeface="Times New Roman" pitchFamily="18" charset="0"/>
              <a:cs typeface="Times New Roman" pitchFamily="18" charset="0"/>
            </a:endParaRPr>
          </a:p>
        </p:txBody>
      </p:sp>
      <p:sp>
        <p:nvSpPr>
          <p:cNvPr id="5" name="Rectangle 3"/>
          <p:cNvSpPr txBox="1">
            <a:spLocks noChangeArrowheads="1"/>
          </p:cNvSpPr>
          <p:nvPr/>
        </p:nvSpPr>
        <p:spPr bwMode="auto">
          <a:xfrm>
            <a:off x="20412" y="3445640"/>
            <a:ext cx="9601200" cy="2703443"/>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Times New Roman" pitchFamily="18" charset="0"/>
                <a:cs typeface="Times New Roman" pitchFamily="18" charset="0"/>
                <a:sym typeface="Wingdings" pitchFamily="2" charset="2"/>
              </a:rPr>
              <a:t>Beamspace</a:t>
            </a:r>
            <a:r>
              <a:rPr lang="en-US" altLang="zh-CN" b="1" kern="0" dirty="0" smtClean="0">
                <a:solidFill>
                  <a:srgbClr val="000000"/>
                </a:solidFill>
                <a:latin typeface="Times New Roman" pitchFamily="18" charset="0"/>
                <a:cs typeface="Times New Roman" pitchFamily="18" charset="0"/>
                <a:sym typeface="Wingdings" pitchFamily="2" charset="2"/>
              </a:rPr>
              <a:t> channel estimation</a:t>
            </a:r>
            <a:endParaRPr lang="en-US" altLang="zh-CN" kern="0" baseline="30000" dirty="0">
              <a:solidFill>
                <a:srgbClr val="CC00CC"/>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Beam selection requires the information of </a:t>
            </a:r>
            <a:r>
              <a:rPr lang="en-US" altLang="zh-CN" sz="2000" b="1" kern="0" dirty="0" smtClean="0">
                <a:solidFill>
                  <a:srgbClr val="0000FF"/>
                </a:solidFill>
                <a:latin typeface="Times New Roman" pitchFamily="18" charset="0"/>
                <a:cs typeface="Times New Roman" pitchFamily="18" charset="0"/>
                <a:sym typeface="Wingdings" pitchFamily="2" charset="2"/>
              </a:rPr>
              <a:t>beamspace channel</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Channel dimension is </a:t>
            </a:r>
            <a:r>
              <a:rPr lang="en-US" altLang="zh-CN" sz="2000" b="1" kern="0" dirty="0" smtClean="0">
                <a:solidFill>
                  <a:srgbClr val="FF0000"/>
                </a:solidFill>
                <a:latin typeface="Times New Roman" pitchFamily="18" charset="0"/>
                <a:cs typeface="Times New Roman" pitchFamily="18" charset="0"/>
                <a:sym typeface="Wingdings" pitchFamily="2" charset="2"/>
              </a:rPr>
              <a:t>large</a:t>
            </a:r>
            <a:r>
              <a:rPr lang="en-US" altLang="zh-CN" sz="2000" kern="0" dirty="0" smtClean="0">
                <a:solidFill>
                  <a:srgbClr val="000000"/>
                </a:solidFill>
                <a:latin typeface="Times New Roman" pitchFamily="18" charset="0"/>
                <a:cs typeface="Times New Roman" pitchFamily="18" charset="0"/>
                <a:sym typeface="Wingdings" pitchFamily="2" charset="2"/>
              </a:rPr>
              <a:t> while the number of RF chains is </a:t>
            </a:r>
            <a:r>
              <a:rPr lang="en-US" altLang="zh-CN" sz="2000" b="1" kern="0" dirty="0" smtClean="0">
                <a:solidFill>
                  <a:srgbClr val="FF0000"/>
                </a:solidFill>
                <a:latin typeface="Times New Roman" pitchFamily="18" charset="0"/>
                <a:cs typeface="Times New Roman" pitchFamily="18" charset="0"/>
                <a:sym typeface="Wingdings" pitchFamily="2" charset="2"/>
              </a:rPr>
              <a:t>limited</a:t>
            </a:r>
          </a:p>
          <a:p>
            <a:pPr marL="900000" lvl="1" indent="-285750" eaLnBrk="1" hangingPunct="1">
              <a:spcBef>
                <a:spcPct val="2000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We cannot sample the signals on all antennas </a:t>
            </a:r>
            <a:r>
              <a:rPr lang="en-US" altLang="zh-CN" sz="2000" b="1" kern="0" dirty="0" smtClean="0">
                <a:solidFill>
                  <a:srgbClr val="FF0000"/>
                </a:solidFill>
                <a:latin typeface="Times New Roman" pitchFamily="18" charset="0"/>
                <a:cs typeface="Times New Roman" pitchFamily="18" charset="0"/>
                <a:sym typeface="Wingdings" pitchFamily="2" charset="2"/>
              </a:rPr>
              <a:t>simultaneously</a:t>
            </a:r>
            <a:r>
              <a:rPr lang="en-US" altLang="zh-CN" sz="2000" kern="0" dirty="0" smtClean="0">
                <a:solidFill>
                  <a:srgbClr val="000000"/>
                </a:solidFill>
                <a:latin typeface="Times New Roman" pitchFamily="18" charset="0"/>
                <a:cs typeface="Times New Roman" pitchFamily="18" charset="0"/>
                <a:sym typeface="Wingdings" pitchFamily="2" charset="2"/>
              </a:rPr>
              <a:t>  </a:t>
            </a:r>
          </a:p>
          <a:p>
            <a:pPr marL="900000" lvl="1" indent="-285750" eaLnBrk="1" hangingPunct="1">
              <a:spcBef>
                <a:spcPct val="20000"/>
              </a:spcBef>
              <a:buClr>
                <a:srgbClr val="000000"/>
              </a:buClr>
              <a:buFont typeface="Wingdings" pitchFamily="2" charset="2"/>
              <a:buChar char="Ø"/>
              <a:defRPr/>
            </a:pPr>
            <a:r>
              <a:rPr lang="en-US" altLang="zh-CN" sz="2000" b="1" kern="0" dirty="0" smtClean="0">
                <a:solidFill>
                  <a:srgbClr val="FF0000"/>
                </a:solidFill>
                <a:latin typeface="Times New Roman" pitchFamily="18" charset="0"/>
                <a:cs typeface="Times New Roman" pitchFamily="18" charset="0"/>
                <a:sym typeface="Wingdings" pitchFamily="2" charset="2"/>
              </a:rPr>
              <a:t>Unaffordable pilot overhead</a:t>
            </a:r>
          </a:p>
          <a:p>
            <a:pPr marL="742950" lvl="1" indent="-285750" eaLnBrk="1" hangingPunct="1">
              <a:spcBef>
                <a:spcPct val="20000"/>
              </a:spcBef>
              <a:buClr>
                <a:srgbClr val="000000"/>
              </a:buClr>
              <a:buFontTx/>
              <a:buChar char="–"/>
              <a:defRPr/>
            </a:pPr>
            <a:r>
              <a:rPr lang="en-US" altLang="zh-CN" sz="2000" b="1" kern="0" dirty="0" smtClean="0">
                <a:solidFill>
                  <a:srgbClr val="FF0000"/>
                </a:solidFill>
                <a:latin typeface="Times New Roman" pitchFamily="18" charset="0"/>
                <a:cs typeface="Times New Roman" pitchFamily="18" charset="0"/>
                <a:sym typeface="Wingdings" pitchFamily="2" charset="2"/>
              </a:rPr>
              <a:t>Different</a:t>
            </a:r>
            <a:r>
              <a:rPr lang="en-US" altLang="zh-CN" sz="2000" b="1" kern="0" dirty="0" smtClean="0">
                <a:solidFill>
                  <a:srgbClr val="0000FF"/>
                </a:solidFill>
                <a:latin typeface="Times New Roman" pitchFamily="18" charset="0"/>
                <a:cs typeface="Times New Roman" pitchFamily="18" charset="0"/>
                <a:sym typeface="Wingdings" pitchFamily="2" charset="2"/>
              </a:rPr>
              <a:t> hardware architecture </a:t>
            </a:r>
            <a:r>
              <a:rPr lang="en-US" altLang="zh-CN" sz="2000" kern="0" dirty="0" smtClean="0">
                <a:solidFill>
                  <a:srgbClr val="000000"/>
                </a:solidFill>
                <a:latin typeface="Times New Roman" pitchFamily="18" charset="0"/>
                <a:cs typeface="Times New Roman" pitchFamily="18" charset="0"/>
                <a:sym typeface="Wingdings" pitchFamily="2" charset="2"/>
              </a:rPr>
              <a:t>compared to hybrid precoding</a:t>
            </a:r>
          </a:p>
          <a:p>
            <a:pPr marL="900000" lvl="1" indent="-285750" eaLnBrk="1" hangingPunct="1">
              <a:spcBef>
                <a:spcPct val="2000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Existing channel estimation schemes for hybrid precoding cannot be used</a:t>
            </a:r>
            <a:endParaRPr lang="en-US" altLang="zh-CN" sz="2000" b="1" kern="0" dirty="0" smtClean="0">
              <a:solidFill>
                <a:srgbClr val="FF0000"/>
              </a:solidFill>
              <a:latin typeface="Times New Roman" pitchFamily="18" charset="0"/>
              <a:cs typeface="Times New Roman" pitchFamily="18" charset="0"/>
              <a:sym typeface="Wingdings" pitchFamily="2" charset="2"/>
            </a:endParaRPr>
          </a:p>
        </p:txBody>
      </p:sp>
      <p:graphicFrame>
        <p:nvGraphicFramePr>
          <p:cNvPr id="1115139" name="Object 3"/>
          <p:cNvGraphicFramePr>
            <a:graphicFrameLocks noChangeAspect="1"/>
          </p:cNvGraphicFramePr>
          <p:nvPr/>
        </p:nvGraphicFramePr>
        <p:xfrm>
          <a:off x="2773680" y="1549880"/>
          <a:ext cx="3589088" cy="1828800"/>
        </p:xfrm>
        <a:graphic>
          <a:graphicData uri="http://schemas.openxmlformats.org/presentationml/2006/ole">
            <mc:AlternateContent xmlns:mc="http://schemas.openxmlformats.org/markup-compatibility/2006">
              <mc:Choice xmlns:v="urn:schemas-microsoft-com:vml" Requires="v">
                <p:oleObj spid="_x0000_s1115167" name="Visio" r:id="rId4" imgW="3268448" imgH="1792603" progId="Visio.Drawing.11">
                  <p:embed/>
                </p:oleObj>
              </mc:Choice>
              <mc:Fallback>
                <p:oleObj name="Visio" r:id="rId4" imgW="3268448" imgH="1792603" progId="Visio.Drawing.11">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3680" y="1549880"/>
                        <a:ext cx="3589088"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zh-CN" dirty="0" smtClean="0">
                <a:ea typeface="宋体" pitchFamily="2" charset="-122"/>
              </a:rPr>
              <a:t>Contents</a:t>
            </a:r>
          </a:p>
        </p:txBody>
      </p:sp>
      <p:sp>
        <p:nvSpPr>
          <p:cNvPr id="5123" name="AutoShape 6"/>
          <p:cNvSpPr>
            <a:spLocks noChangeArrowheads="1"/>
          </p:cNvSpPr>
          <p:nvPr/>
        </p:nvSpPr>
        <p:spPr bwMode="gray">
          <a:xfrm>
            <a:off x="836613" y="1516338"/>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24" name="AutoShape 7"/>
          <p:cNvSpPr>
            <a:spLocks noChangeArrowheads="1"/>
          </p:cNvSpPr>
          <p:nvPr/>
        </p:nvSpPr>
        <p:spPr bwMode="gray">
          <a:xfrm>
            <a:off x="406400" y="1397275"/>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53" name="Text Box 8"/>
          <p:cNvSpPr txBox="1">
            <a:spLocks noChangeArrowheads="1"/>
          </p:cNvSpPr>
          <p:nvPr/>
        </p:nvSpPr>
        <p:spPr bwMode="gray">
          <a:xfrm>
            <a:off x="1066800" y="1498875"/>
            <a:ext cx="3276600" cy="457200"/>
          </a:xfrm>
          <a:prstGeom prst="rect">
            <a:avLst/>
          </a:prstGeom>
          <a:noFill/>
          <a:ln w="9525" algn="ctr">
            <a:noFill/>
            <a:miter lim="800000"/>
            <a:headEnd/>
            <a:tailEnd/>
          </a:ln>
        </p:spPr>
        <p:txBody>
          <a:bodyPr>
            <a:spAutoFit/>
          </a:bodyPr>
          <a:lstStyle/>
          <a:p>
            <a:pPr algn="ctr" eaLnBrk="1" hangingPunct="1"/>
            <a:r>
              <a:rPr lang="en-US" altLang="zh-CN" b="1" dirty="0">
                <a:latin typeface="Times New Roman" pitchFamily="18" charset="0"/>
              </a:rPr>
              <a:t>Technical Background</a:t>
            </a:r>
            <a:endParaRPr lang="zh-CN" altLang="zh-CN" dirty="0"/>
          </a:p>
        </p:txBody>
      </p:sp>
      <p:sp>
        <p:nvSpPr>
          <p:cNvPr id="27654" name="Text Box 9"/>
          <p:cNvSpPr txBox="1">
            <a:spLocks noChangeArrowheads="1"/>
          </p:cNvSpPr>
          <p:nvPr/>
        </p:nvSpPr>
        <p:spPr bwMode="gray">
          <a:xfrm>
            <a:off x="620713" y="1495700"/>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7" name="AutoShape 6"/>
          <p:cNvSpPr>
            <a:spLocks noChangeArrowheads="1"/>
          </p:cNvSpPr>
          <p:nvPr/>
        </p:nvSpPr>
        <p:spPr bwMode="gray">
          <a:xfrm>
            <a:off x="840250" y="2476438"/>
            <a:ext cx="4048125"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28" name="AutoShape 7"/>
          <p:cNvSpPr>
            <a:spLocks noChangeArrowheads="1"/>
          </p:cNvSpPr>
          <p:nvPr/>
        </p:nvSpPr>
        <p:spPr bwMode="gray">
          <a:xfrm>
            <a:off x="410038" y="2357375"/>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57" name="Text Box 8"/>
          <p:cNvSpPr txBox="1">
            <a:spLocks noChangeArrowheads="1"/>
          </p:cNvSpPr>
          <p:nvPr/>
        </p:nvSpPr>
        <p:spPr bwMode="gray">
          <a:xfrm>
            <a:off x="1078375" y="2468500"/>
            <a:ext cx="2808288" cy="457200"/>
          </a:xfrm>
          <a:prstGeom prst="rect">
            <a:avLst/>
          </a:prstGeom>
          <a:noFill/>
          <a:ln w="9525" algn="ctr">
            <a:noFill/>
            <a:miter lim="800000"/>
            <a:headEnd/>
            <a:tailEnd/>
          </a:ln>
        </p:spPr>
        <p:txBody>
          <a:bodyPr>
            <a:spAutoFit/>
          </a:bodyPr>
          <a:lstStyle/>
          <a:p>
            <a:pPr algn="ctr" eaLnBrk="1" hangingPunct="1"/>
            <a:r>
              <a:rPr lang="en-US" altLang="zh-CN" b="1" dirty="0">
                <a:solidFill>
                  <a:srgbClr val="C00000"/>
                </a:solidFill>
                <a:latin typeface="Times New Roman" pitchFamily="18" charset="0"/>
              </a:rPr>
              <a:t>Proposed Solution</a:t>
            </a:r>
            <a:endParaRPr lang="zh-CN" altLang="zh-CN" dirty="0">
              <a:solidFill>
                <a:srgbClr val="C00000"/>
              </a:solidFill>
            </a:endParaRPr>
          </a:p>
        </p:txBody>
      </p:sp>
      <p:sp>
        <p:nvSpPr>
          <p:cNvPr id="27658" name="Text Box 9"/>
          <p:cNvSpPr txBox="1">
            <a:spLocks noChangeArrowheads="1"/>
          </p:cNvSpPr>
          <p:nvPr/>
        </p:nvSpPr>
        <p:spPr bwMode="gray">
          <a:xfrm>
            <a:off x="624350" y="2455800"/>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1" name="AutoShape 6"/>
          <p:cNvSpPr>
            <a:spLocks noChangeArrowheads="1"/>
          </p:cNvSpPr>
          <p:nvPr/>
        </p:nvSpPr>
        <p:spPr bwMode="gray">
          <a:xfrm>
            <a:off x="834363" y="3430388"/>
            <a:ext cx="40655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32" name="AutoShape 7"/>
          <p:cNvSpPr>
            <a:spLocks noChangeArrowheads="1"/>
          </p:cNvSpPr>
          <p:nvPr/>
        </p:nvSpPr>
        <p:spPr bwMode="gray">
          <a:xfrm>
            <a:off x="404150" y="3311325"/>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61" name="Text Box 8"/>
          <p:cNvSpPr txBox="1">
            <a:spLocks noChangeArrowheads="1"/>
          </p:cNvSpPr>
          <p:nvPr/>
        </p:nvSpPr>
        <p:spPr bwMode="gray">
          <a:xfrm>
            <a:off x="1168263" y="3422450"/>
            <a:ext cx="3138487" cy="457200"/>
          </a:xfrm>
          <a:prstGeom prst="rect">
            <a:avLst/>
          </a:prstGeom>
          <a:noFill/>
          <a:ln w="9525" algn="ctr">
            <a:noFill/>
            <a:miter lim="800000"/>
            <a:headEnd/>
            <a:tailEnd/>
          </a:ln>
        </p:spPr>
        <p:txBody>
          <a:bodyPr>
            <a:spAutoFit/>
          </a:bodyPr>
          <a:lstStyle/>
          <a:p>
            <a:pPr algn="ctr" eaLnBrk="1" hangingPunct="1"/>
            <a:r>
              <a:rPr lang="en-US" altLang="zh-CN" b="1" dirty="0" smtClean="0">
                <a:latin typeface="Times New Roman" pitchFamily="18" charset="0"/>
              </a:rPr>
              <a:t>Performance </a:t>
            </a:r>
            <a:r>
              <a:rPr lang="en-US" altLang="zh-CN" b="1" dirty="0">
                <a:latin typeface="Times New Roman" pitchFamily="18" charset="0"/>
              </a:rPr>
              <a:t>Analysis</a:t>
            </a:r>
            <a:endParaRPr lang="zh-CN" altLang="zh-CN" dirty="0"/>
          </a:p>
        </p:txBody>
      </p:sp>
      <p:sp>
        <p:nvSpPr>
          <p:cNvPr id="27662" name="Text Box 9"/>
          <p:cNvSpPr txBox="1">
            <a:spLocks noChangeArrowheads="1"/>
          </p:cNvSpPr>
          <p:nvPr/>
        </p:nvSpPr>
        <p:spPr bwMode="gray">
          <a:xfrm>
            <a:off x="618463" y="3409750"/>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3</a:t>
            </a:r>
            <a:endParaRPr lang="zh-CN" altLang="zh-CN"/>
          </a:p>
        </p:txBody>
      </p:sp>
      <p:sp>
        <p:nvSpPr>
          <p:cNvPr id="5135" name="AutoShape 6"/>
          <p:cNvSpPr>
            <a:spLocks noChangeArrowheads="1"/>
          </p:cNvSpPr>
          <p:nvPr/>
        </p:nvSpPr>
        <p:spPr bwMode="gray">
          <a:xfrm>
            <a:off x="859100" y="4396838"/>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36" name="AutoShape 7"/>
          <p:cNvSpPr>
            <a:spLocks noChangeArrowheads="1"/>
          </p:cNvSpPr>
          <p:nvPr/>
        </p:nvSpPr>
        <p:spPr bwMode="gray">
          <a:xfrm>
            <a:off x="428888" y="4277775"/>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65" name="Text Box 8"/>
          <p:cNvSpPr txBox="1">
            <a:spLocks noChangeArrowheads="1"/>
          </p:cNvSpPr>
          <p:nvPr/>
        </p:nvSpPr>
        <p:spPr bwMode="gray">
          <a:xfrm>
            <a:off x="884500" y="4400013"/>
            <a:ext cx="3055938" cy="457200"/>
          </a:xfrm>
          <a:prstGeom prst="rect">
            <a:avLst/>
          </a:prstGeom>
          <a:noFill/>
          <a:ln w="9525" algn="ctr">
            <a:noFill/>
            <a:miter lim="800000"/>
            <a:headEnd/>
            <a:tailEnd/>
          </a:ln>
        </p:spPr>
        <p:txBody>
          <a:bodyPr>
            <a:spAutoFit/>
          </a:bodyPr>
          <a:lstStyle/>
          <a:p>
            <a:pPr algn="ctr" eaLnBrk="1" hangingPunct="1"/>
            <a:r>
              <a:rPr lang="zh-CN" altLang="zh-CN" b="1">
                <a:latin typeface="Times New Roman" pitchFamily="18" charset="0"/>
              </a:rPr>
              <a:t>    </a:t>
            </a:r>
            <a:r>
              <a:rPr lang="en-US" altLang="zh-CN" b="1">
                <a:latin typeface="Times New Roman" pitchFamily="18" charset="0"/>
              </a:rPr>
              <a:t>Simulation Results</a:t>
            </a:r>
            <a:endParaRPr lang="zh-CN" altLang="zh-CN"/>
          </a:p>
        </p:txBody>
      </p:sp>
      <p:sp>
        <p:nvSpPr>
          <p:cNvPr id="27666" name="Text Box 9"/>
          <p:cNvSpPr txBox="1">
            <a:spLocks noChangeArrowheads="1"/>
          </p:cNvSpPr>
          <p:nvPr/>
        </p:nvSpPr>
        <p:spPr bwMode="gray">
          <a:xfrm>
            <a:off x="643200" y="4376200"/>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4</a:t>
            </a:r>
            <a:endParaRPr lang="zh-CN" altLang="zh-CN"/>
          </a:p>
        </p:txBody>
      </p:sp>
      <p:sp>
        <p:nvSpPr>
          <p:cNvPr id="5139" name="AutoShape 6"/>
          <p:cNvSpPr>
            <a:spLocks noChangeArrowheads="1"/>
          </p:cNvSpPr>
          <p:nvPr/>
        </p:nvSpPr>
        <p:spPr bwMode="gray">
          <a:xfrm>
            <a:off x="893825" y="53662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40" name="AutoShape 7"/>
          <p:cNvSpPr>
            <a:spLocks noChangeArrowheads="1"/>
          </p:cNvSpPr>
          <p:nvPr/>
        </p:nvSpPr>
        <p:spPr bwMode="gray">
          <a:xfrm>
            <a:off x="463613" y="52472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69" name="Text Box 8"/>
          <p:cNvSpPr txBox="1">
            <a:spLocks noChangeArrowheads="1"/>
          </p:cNvSpPr>
          <p:nvPr/>
        </p:nvSpPr>
        <p:spPr bwMode="gray">
          <a:xfrm>
            <a:off x="766825" y="5358325"/>
            <a:ext cx="2808288" cy="457200"/>
          </a:xfrm>
          <a:prstGeom prst="rect">
            <a:avLst/>
          </a:prstGeom>
          <a:noFill/>
          <a:ln w="9525" algn="ctr">
            <a:noFill/>
            <a:miter lim="800000"/>
            <a:headEnd/>
            <a:tailEnd/>
          </a:ln>
        </p:spPr>
        <p:txBody>
          <a:bodyPr>
            <a:spAutoFit/>
          </a:bodyPr>
          <a:lstStyle/>
          <a:p>
            <a:pPr algn="ctr" eaLnBrk="1" hangingPunct="1"/>
            <a:r>
              <a:rPr lang="en-US" altLang="zh-CN" b="1">
                <a:latin typeface="Times New Roman" pitchFamily="18" charset="0"/>
              </a:rPr>
              <a:t>Conclusions</a:t>
            </a:r>
            <a:endParaRPr lang="zh-CN" altLang="zh-CN"/>
          </a:p>
        </p:txBody>
      </p:sp>
      <p:sp>
        <p:nvSpPr>
          <p:cNvPr id="27670" name="Text Box 9"/>
          <p:cNvSpPr txBox="1">
            <a:spLocks noChangeArrowheads="1"/>
          </p:cNvSpPr>
          <p:nvPr/>
        </p:nvSpPr>
        <p:spPr bwMode="gray">
          <a:xfrm>
            <a:off x="677925" y="534562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5</a:t>
            </a:r>
            <a:endParaRPr lang="zh-CN" altLang="zh-CN"/>
          </a:p>
        </p:txBody>
      </p:sp>
    </p:spTree>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11176" y="1106558"/>
            <a:ext cx="10439963" cy="5751441"/>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Channel measurements</a:t>
            </a: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742950" lvl="1" indent="-285750">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All </a:t>
            </a:r>
            <a:r>
              <a:rPr lang="en-US" altLang="zh-CN" sz="2000" i="1" kern="0" dirty="0" smtClean="0">
                <a:solidFill>
                  <a:srgbClr val="000000"/>
                </a:solidFill>
                <a:latin typeface="Times New Roman" pitchFamily="18" charset="0"/>
                <a:cs typeface="Times New Roman" pitchFamily="18" charset="0"/>
                <a:sym typeface="Wingdings" pitchFamily="2" charset="2"/>
              </a:rPr>
              <a:t>K</a:t>
            </a:r>
            <a:r>
              <a:rPr lang="zh-CN" altLang="en-US" sz="2000"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users transmit orthogonal pilot sequences to BS over </a:t>
            </a:r>
            <a:r>
              <a:rPr lang="en-US" altLang="zh-CN" sz="2000" i="1" kern="0" dirty="0" smtClean="0">
                <a:solidFill>
                  <a:srgbClr val="000000"/>
                </a:solidFill>
                <a:latin typeface="Times New Roman" pitchFamily="18" charset="0"/>
                <a:cs typeface="Times New Roman" pitchFamily="18" charset="0"/>
                <a:sym typeface="Wingdings" pitchFamily="2" charset="2"/>
              </a:rPr>
              <a:t>Q</a:t>
            </a:r>
            <a:r>
              <a:rPr lang="en-US" altLang="zh-CN" sz="2000" kern="0" dirty="0" smtClean="0">
                <a:solidFill>
                  <a:srgbClr val="000000"/>
                </a:solidFill>
                <a:latin typeface="Times New Roman" pitchFamily="18" charset="0"/>
                <a:cs typeface="Times New Roman" pitchFamily="18" charset="0"/>
                <a:sym typeface="Wingdings" pitchFamily="2" charset="2"/>
              </a:rPr>
              <a:t> instants</a:t>
            </a:r>
          </a:p>
          <a:p>
            <a:pPr marL="742950" lvl="1" indent="-285750">
              <a:spcBef>
                <a:spcPct val="20000"/>
              </a:spcBef>
              <a:buClr>
                <a:srgbClr val="000000"/>
              </a:buClr>
              <a:buFontTx/>
              <a:buChar char="–"/>
              <a:defRPr/>
            </a:pPr>
            <a:r>
              <a:rPr lang="en-US" altLang="zh-CN" sz="2000" i="1" kern="0" dirty="0" smtClean="0">
                <a:solidFill>
                  <a:srgbClr val="000000"/>
                </a:solidFill>
                <a:latin typeface="Times New Roman" pitchFamily="18" charset="0"/>
                <a:cs typeface="Times New Roman" pitchFamily="18" charset="0"/>
                <a:sym typeface="Wingdings" pitchFamily="2" charset="2"/>
              </a:rPr>
              <a:t>Q</a:t>
            </a:r>
            <a:r>
              <a:rPr lang="zh-CN" altLang="en-US" sz="2000"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instants are divided into </a:t>
            </a:r>
            <a:r>
              <a:rPr lang="en-US" altLang="zh-CN" sz="2000" i="1" kern="0" dirty="0" smtClean="0">
                <a:solidFill>
                  <a:srgbClr val="000000"/>
                </a:solidFill>
                <a:latin typeface="Times New Roman" pitchFamily="18" charset="0"/>
                <a:cs typeface="Times New Roman" pitchFamily="18" charset="0"/>
                <a:sym typeface="Wingdings" pitchFamily="2" charset="2"/>
              </a:rPr>
              <a:t>M</a:t>
            </a:r>
            <a:r>
              <a:rPr lang="zh-CN" altLang="en-US" sz="2000"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blocks</a:t>
            </a:r>
            <a:r>
              <a:rPr lang="zh-CN" altLang="en-US" sz="2000"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               ), during the </a:t>
            </a:r>
            <a:r>
              <a:rPr lang="en-US" altLang="zh-CN" sz="2000" i="1" kern="0" dirty="0" err="1" smtClean="0">
                <a:solidFill>
                  <a:srgbClr val="000000"/>
                </a:solidFill>
                <a:latin typeface="Times New Roman" pitchFamily="18" charset="0"/>
                <a:cs typeface="Times New Roman" pitchFamily="18" charset="0"/>
                <a:sym typeface="Wingdings" pitchFamily="2" charset="2"/>
              </a:rPr>
              <a:t>m</a:t>
            </a:r>
            <a:r>
              <a:rPr lang="en-US" altLang="zh-CN" sz="2000" kern="0" dirty="0" err="1" smtClean="0">
                <a:solidFill>
                  <a:srgbClr val="000000"/>
                </a:solidFill>
                <a:latin typeface="Times New Roman" pitchFamily="18" charset="0"/>
                <a:cs typeface="Times New Roman" pitchFamily="18" charset="0"/>
                <a:sym typeface="Wingdings" pitchFamily="2" charset="2"/>
              </a:rPr>
              <a:t>th</a:t>
            </a:r>
            <a:r>
              <a:rPr lang="en-US" altLang="zh-CN" sz="2000" kern="0" dirty="0" smtClean="0">
                <a:solidFill>
                  <a:srgbClr val="000000"/>
                </a:solidFill>
                <a:latin typeface="Times New Roman" pitchFamily="18" charset="0"/>
                <a:cs typeface="Times New Roman" pitchFamily="18" charset="0"/>
                <a:sym typeface="Wingdings" pitchFamily="2" charset="2"/>
              </a:rPr>
              <a:t> block</a:t>
            </a:r>
          </a:p>
          <a:p>
            <a:pPr marL="742950" lvl="1" indent="-285750" eaLnBrk="1" hangingPunct="1">
              <a:spcBef>
                <a:spcPct val="20000"/>
              </a:spcBef>
              <a:buClr>
                <a:srgbClr val="000000"/>
              </a:buClr>
              <a:defRPr/>
            </a:pP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ts val="0"/>
              </a:spcBef>
              <a:buClr>
                <a:srgbClr val="000000"/>
              </a:buClr>
              <a:defRPr/>
            </a:pPr>
            <a:r>
              <a:rPr lang="en-US" altLang="zh-CN" sz="2000" kern="0" dirty="0" smtClean="0">
                <a:solidFill>
                  <a:srgbClr val="000000"/>
                </a:solidFill>
                <a:latin typeface="Times New Roman" pitchFamily="18" charset="0"/>
                <a:cs typeface="Times New Roman" pitchFamily="18" charset="0"/>
                <a:sym typeface="Wingdings" pitchFamily="2" charset="2"/>
              </a:rPr>
              <a:t>        </a:t>
            </a:r>
          </a:p>
          <a:p>
            <a:pPr marL="742950" lvl="1" indent="-285750" eaLnBrk="1" hangingPunct="1">
              <a:spcBef>
                <a:spcPts val="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BS combines</a:t>
            </a:r>
            <a:r>
              <a:rPr lang="zh-CN" altLang="en-US" sz="2000"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the received pilot signals by       </a:t>
            </a:r>
          </a:p>
          <a:p>
            <a:pPr marL="742950" lvl="1" indent="-285750" eaLnBrk="1" hangingPunct="1">
              <a:spcBef>
                <a:spcPct val="20000"/>
              </a:spcBef>
              <a:buClr>
                <a:srgbClr val="000000"/>
              </a:buClr>
              <a:buFontTx/>
              <a:buChar char="–"/>
              <a:defRPr/>
            </a:pP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ts val="0"/>
              </a:spcBef>
              <a:buClr>
                <a:srgbClr val="000000"/>
              </a:buClr>
              <a:buFontTx/>
              <a:buChar char="–"/>
              <a:defRPr/>
            </a:pP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900000" lvl="1" indent="-285750" eaLnBrk="1" hangingPunct="1">
              <a:spcBef>
                <a:spcPts val="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Consider user </a:t>
            </a:r>
            <a:r>
              <a:rPr lang="en-US" altLang="zh-CN" sz="2000" i="1" kern="0" dirty="0" smtClean="0">
                <a:solidFill>
                  <a:srgbClr val="000000"/>
                </a:solidFill>
                <a:latin typeface="Times New Roman" pitchFamily="18" charset="0"/>
                <a:cs typeface="Times New Roman" pitchFamily="18" charset="0"/>
                <a:sym typeface="Wingdings" pitchFamily="2" charset="2"/>
              </a:rPr>
              <a:t>k</a:t>
            </a:r>
            <a:r>
              <a:rPr lang="en-US" altLang="zh-CN" sz="2000" kern="0" dirty="0" smtClean="0">
                <a:solidFill>
                  <a:srgbClr val="000000"/>
                </a:solidFill>
                <a:latin typeface="Times New Roman" pitchFamily="18" charset="0"/>
                <a:cs typeface="Times New Roman" pitchFamily="18" charset="0"/>
                <a:sym typeface="Wingdings" pitchFamily="2" charset="2"/>
              </a:rPr>
              <a:t>, after </a:t>
            </a:r>
            <a:r>
              <a:rPr lang="en-US" altLang="zh-CN" sz="2000" i="1" kern="0" dirty="0" smtClean="0">
                <a:solidFill>
                  <a:srgbClr val="000000"/>
                </a:solidFill>
                <a:latin typeface="Times New Roman" pitchFamily="18" charset="0"/>
                <a:cs typeface="Times New Roman" pitchFamily="18" charset="0"/>
                <a:sym typeface="Wingdings" pitchFamily="2" charset="2"/>
              </a:rPr>
              <a:t>M</a:t>
            </a:r>
            <a:r>
              <a:rPr lang="en-US" altLang="zh-CN" sz="2000" kern="0" dirty="0" smtClean="0">
                <a:solidFill>
                  <a:srgbClr val="000000"/>
                </a:solidFill>
                <a:latin typeface="Times New Roman" pitchFamily="18" charset="0"/>
                <a:cs typeface="Times New Roman" pitchFamily="18" charset="0"/>
                <a:sym typeface="Wingdings" pitchFamily="2" charset="2"/>
              </a:rPr>
              <a:t> blocks, we have the channel measurements as</a:t>
            </a:r>
          </a:p>
          <a:p>
            <a:pPr marL="900000" lvl="1" indent="-285750" eaLnBrk="1" hangingPunct="1">
              <a:spcBef>
                <a:spcPct val="20000"/>
              </a:spcBef>
              <a:buClr>
                <a:srgbClr val="000000"/>
              </a:buClr>
              <a:buFont typeface="Wingdings" pitchFamily="2" charset="2"/>
              <a:buChar char="Ø"/>
              <a:defRPr/>
            </a:pP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900000" lvl="1" indent="-285750" eaLnBrk="1" hangingPunct="1">
              <a:spcBef>
                <a:spcPct val="20000"/>
              </a:spcBef>
              <a:buClr>
                <a:srgbClr val="000000"/>
              </a:buClr>
              <a:buFont typeface="Wingdings" pitchFamily="2" charset="2"/>
              <a:buChar char="Ø"/>
              <a:defRPr/>
            </a:pP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900000" lvl="1" indent="-285750" eaLnBrk="1" hangingPunct="1">
              <a:spcBef>
                <a:spcPct val="20000"/>
              </a:spcBef>
              <a:buClr>
                <a:srgbClr val="000000"/>
              </a:buClr>
              <a:buFont typeface="Wingdings" pitchFamily="2" charset="2"/>
              <a:buChar char="Ø"/>
              <a:defRPr/>
            </a:pP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742950" lvl="1" indent="-285750">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If we use </a:t>
            </a:r>
            <a:r>
              <a:rPr lang="en-US" altLang="zh-CN" sz="2000" b="1" kern="0" dirty="0" smtClean="0">
                <a:solidFill>
                  <a:srgbClr val="FF0000"/>
                </a:solidFill>
                <a:latin typeface="Times New Roman" pitchFamily="18" charset="0"/>
                <a:cs typeface="Times New Roman" pitchFamily="18" charset="0"/>
                <a:sym typeface="Wingdings" pitchFamily="2" charset="2"/>
              </a:rPr>
              <a:t>traditional</a:t>
            </a:r>
            <a:r>
              <a:rPr lang="en-US" altLang="zh-CN" sz="2000" kern="0" dirty="0" smtClean="0">
                <a:solidFill>
                  <a:srgbClr val="000000"/>
                </a:solidFill>
                <a:latin typeface="Times New Roman" pitchFamily="18" charset="0"/>
                <a:cs typeface="Times New Roman" pitchFamily="18" charset="0"/>
                <a:sym typeface="Wingdings" pitchFamily="2" charset="2"/>
              </a:rPr>
              <a:t> selecting network to design the combiner</a:t>
            </a:r>
          </a:p>
          <a:p>
            <a:pPr marL="900000" lvl="1" indent="-285750">
              <a:spcBef>
                <a:spcPct val="2000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Each row of       will have </a:t>
            </a:r>
            <a:r>
              <a:rPr lang="en-US" altLang="zh-CN" sz="2000" b="1" kern="0" dirty="0" smtClean="0">
                <a:solidFill>
                  <a:srgbClr val="FF0000"/>
                </a:solidFill>
                <a:latin typeface="Times New Roman" pitchFamily="18" charset="0"/>
                <a:cs typeface="Times New Roman" pitchFamily="18" charset="0"/>
                <a:sym typeface="Wingdings" pitchFamily="2" charset="2"/>
              </a:rPr>
              <a:t>one and only one </a:t>
            </a:r>
            <a:r>
              <a:rPr lang="en-US" altLang="zh-CN" sz="2000" kern="0" dirty="0" smtClean="0">
                <a:solidFill>
                  <a:srgbClr val="000000"/>
                </a:solidFill>
                <a:latin typeface="Times New Roman" pitchFamily="18" charset="0"/>
                <a:cs typeface="Times New Roman" pitchFamily="18" charset="0"/>
                <a:sym typeface="Wingdings" pitchFamily="2" charset="2"/>
              </a:rPr>
              <a:t>nonzero element</a:t>
            </a:r>
            <a:endParaRPr lang="en-US" altLang="zh-CN" sz="5400" kern="0" dirty="0" smtClean="0">
              <a:solidFill>
                <a:srgbClr val="000000"/>
              </a:solidFill>
              <a:latin typeface="Times New Roman" pitchFamily="18" charset="0"/>
              <a:cs typeface="Times New Roman" pitchFamily="18" charset="0"/>
              <a:sym typeface="Wingdings" pitchFamily="2" charset="2"/>
            </a:endParaRPr>
          </a:p>
          <a:p>
            <a:pPr marL="900000" lvl="1" indent="-285750" eaLnBrk="1" hangingPunct="1">
              <a:spcBef>
                <a:spcPct val="2000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If</a:t>
            </a:r>
            <a:r>
              <a:rPr lang="zh-CN" altLang="en-US" sz="2000"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contains complete information of     </a:t>
            </a:r>
            <a:r>
              <a:rPr lang="zh-CN" altLang="en-US" sz="2000"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             → </a:t>
            </a:r>
            <a:r>
              <a:rPr lang="en-US" altLang="zh-CN" sz="2000" b="1" kern="0" dirty="0" smtClean="0">
                <a:solidFill>
                  <a:srgbClr val="FF0000"/>
                </a:solidFill>
                <a:latin typeface="Times New Roman" pitchFamily="18" charset="0"/>
                <a:cs typeface="Times New Roman" pitchFamily="18" charset="0"/>
                <a:sym typeface="Wingdings" pitchFamily="2" charset="2"/>
              </a:rPr>
              <a:t>high</a:t>
            </a:r>
            <a:r>
              <a:rPr lang="en-US" altLang="zh-CN" sz="2000" kern="0" dirty="0" smtClean="0">
                <a:solidFill>
                  <a:srgbClr val="000000"/>
                </a:solidFill>
                <a:latin typeface="Times New Roman" pitchFamily="18" charset="0"/>
                <a:cs typeface="Times New Roman" pitchFamily="18" charset="0"/>
                <a:sym typeface="Wingdings" pitchFamily="2" charset="2"/>
              </a:rPr>
              <a:t> pilot overhead</a:t>
            </a:r>
            <a:endParaRPr lang="en-US" altLang="zh-CN" sz="2000" b="1" kern="0" dirty="0" smtClean="0">
              <a:solidFill>
                <a:srgbClr val="FF0000"/>
              </a:solidFill>
              <a:latin typeface="Times New Roman" pitchFamily="18" charset="0"/>
              <a:cs typeface="Times New Roman" pitchFamily="18" charset="0"/>
              <a:sym typeface="Wingdings" pitchFamily="2" charset="2"/>
            </a:endParaRPr>
          </a:p>
        </p:txBody>
      </p:sp>
      <p:sp>
        <p:nvSpPr>
          <p:cNvPr id="6" name="TextBox 5"/>
          <p:cNvSpPr txBox="1"/>
          <p:nvPr/>
        </p:nvSpPr>
        <p:spPr>
          <a:xfrm>
            <a:off x="5426208" y="2337569"/>
            <a:ext cx="1219200" cy="400110"/>
          </a:xfrm>
          <a:prstGeom prst="rect">
            <a:avLst/>
          </a:prstGeom>
          <a:noFill/>
        </p:spPr>
        <p:txBody>
          <a:bodyPr wrap="square" rtlCol="0">
            <a:spAutoFit/>
          </a:bodyPr>
          <a:lstStyle/>
          <a:p>
            <a:r>
              <a:rPr lang="en-US" altLang="zh-CN" sz="2000" dirty="0" smtClean="0">
                <a:solidFill>
                  <a:srgbClr val="000000"/>
                </a:solidFill>
                <a:latin typeface="Times New Roman" pitchFamily="18" charset="0"/>
                <a:cs typeface="Times New Roman" pitchFamily="18" charset="0"/>
              </a:rPr>
              <a:t>pilot :</a:t>
            </a:r>
            <a:endParaRPr lang="zh-CN" altLang="en-US" sz="2000" dirty="0">
              <a:solidFill>
                <a:srgbClr val="000000"/>
              </a:solidFill>
              <a:latin typeface="Times New Roman" pitchFamily="18" charset="0"/>
              <a:cs typeface="Times New Roman" pitchFamily="18" charset="0"/>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1372226253"/>
              </p:ext>
            </p:extLst>
          </p:nvPr>
        </p:nvGraphicFramePr>
        <p:xfrm>
          <a:off x="5097405" y="2938412"/>
          <a:ext cx="393700" cy="330200"/>
        </p:xfrm>
        <a:graphic>
          <a:graphicData uri="http://schemas.openxmlformats.org/presentationml/2006/ole">
            <mc:AlternateContent xmlns:mc="http://schemas.openxmlformats.org/markup-compatibility/2006">
              <mc:Choice xmlns:v="urn:schemas-microsoft-com:vml" Requires="v">
                <p:oleObj spid="_x0000_s1116498" name="Equation" r:id="rId4" imgW="393480" imgH="330120" progId="Equation.DSMT4">
                  <p:embed/>
                </p:oleObj>
              </mc:Choice>
              <mc:Fallback>
                <p:oleObj name="Equation" r:id="rId4" imgW="393480" imgH="33012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7405" y="2938412"/>
                        <a:ext cx="3937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0"/>
          <p:cNvGraphicFramePr>
            <a:graphicFrameLocks noChangeAspect="1"/>
          </p:cNvGraphicFramePr>
          <p:nvPr>
            <p:extLst>
              <p:ext uri="{D42A27DB-BD31-4B8C-83A1-F6EECF244321}">
                <p14:modId xmlns:p14="http://schemas.microsoft.com/office/powerpoint/2010/main" val="2261168330"/>
              </p:ext>
            </p:extLst>
          </p:nvPr>
        </p:nvGraphicFramePr>
        <p:xfrm>
          <a:off x="4671516" y="1995396"/>
          <a:ext cx="889000" cy="292100"/>
        </p:xfrm>
        <a:graphic>
          <a:graphicData uri="http://schemas.openxmlformats.org/presentationml/2006/ole">
            <mc:AlternateContent xmlns:mc="http://schemas.openxmlformats.org/markup-compatibility/2006">
              <mc:Choice xmlns:v="urn:schemas-microsoft-com:vml" Requires="v">
                <p:oleObj spid="_x0000_s1116499" name="Equation" r:id="rId6" imgW="888840" imgH="291960" progId="Equation.DSMT4">
                  <p:embed/>
                </p:oleObj>
              </mc:Choice>
              <mc:Fallback>
                <p:oleObj name="Equation" r:id="rId6" imgW="888840" imgH="29196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1516" y="1995396"/>
                        <a:ext cx="889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对象 19"/>
          <p:cNvGraphicFramePr>
            <a:graphicFrameLocks noChangeAspect="1"/>
          </p:cNvGraphicFramePr>
          <p:nvPr/>
        </p:nvGraphicFramePr>
        <p:xfrm>
          <a:off x="698783" y="2382010"/>
          <a:ext cx="4597400" cy="355600"/>
        </p:xfrm>
        <a:graphic>
          <a:graphicData uri="http://schemas.openxmlformats.org/presentationml/2006/ole">
            <mc:AlternateContent xmlns:mc="http://schemas.openxmlformats.org/markup-compatibility/2006">
              <mc:Choice xmlns:v="urn:schemas-microsoft-com:vml" Requires="v">
                <p:oleObj spid="_x0000_s1116500" name="Equation" r:id="rId8" imgW="4597200" imgH="355320" progId="Equation.DSMT4">
                  <p:embed/>
                </p:oleObj>
              </mc:Choice>
              <mc:Fallback>
                <p:oleObj name="Equation" r:id="rId8" imgW="4597200" imgH="35532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783" y="2382010"/>
                        <a:ext cx="45974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对象 20"/>
          <p:cNvGraphicFramePr>
            <a:graphicFrameLocks noChangeAspect="1"/>
          </p:cNvGraphicFramePr>
          <p:nvPr/>
        </p:nvGraphicFramePr>
        <p:xfrm>
          <a:off x="6121409" y="2381446"/>
          <a:ext cx="2197100" cy="355600"/>
        </p:xfrm>
        <a:graphic>
          <a:graphicData uri="http://schemas.openxmlformats.org/presentationml/2006/ole">
            <mc:AlternateContent xmlns:mc="http://schemas.openxmlformats.org/markup-compatibility/2006">
              <mc:Choice xmlns:v="urn:schemas-microsoft-com:vml" Requires="v">
                <p:oleObj spid="_x0000_s1116501" name="Equation" r:id="rId10" imgW="2197080" imgH="355320" progId="Equation.DSMT4">
                  <p:embed/>
                </p:oleObj>
              </mc:Choice>
              <mc:Fallback>
                <p:oleObj name="Equation" r:id="rId10" imgW="2197080" imgH="35532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21409" y="2381446"/>
                        <a:ext cx="21971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对象 22"/>
          <p:cNvGraphicFramePr>
            <a:graphicFrameLocks noChangeAspect="1"/>
          </p:cNvGraphicFramePr>
          <p:nvPr/>
        </p:nvGraphicFramePr>
        <p:xfrm>
          <a:off x="897193" y="3354254"/>
          <a:ext cx="3479800" cy="355600"/>
        </p:xfrm>
        <a:graphic>
          <a:graphicData uri="http://schemas.openxmlformats.org/presentationml/2006/ole">
            <mc:AlternateContent xmlns:mc="http://schemas.openxmlformats.org/markup-compatibility/2006">
              <mc:Choice xmlns:v="urn:schemas-microsoft-com:vml" Requires="v">
                <p:oleObj spid="_x0000_s1116502" name="Equation" r:id="rId12" imgW="3479760" imgH="355320" progId="Equation.DSMT4">
                  <p:embed/>
                </p:oleObj>
              </mc:Choice>
              <mc:Fallback>
                <p:oleObj name="Equation" r:id="rId12" imgW="3479760" imgH="35532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7193" y="3354254"/>
                        <a:ext cx="34798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对象 23"/>
          <p:cNvGraphicFramePr>
            <a:graphicFrameLocks noChangeAspect="1"/>
          </p:cNvGraphicFramePr>
          <p:nvPr/>
        </p:nvGraphicFramePr>
        <p:xfrm>
          <a:off x="5248530" y="3359016"/>
          <a:ext cx="2743200" cy="355600"/>
        </p:xfrm>
        <a:graphic>
          <a:graphicData uri="http://schemas.openxmlformats.org/presentationml/2006/ole">
            <mc:AlternateContent xmlns:mc="http://schemas.openxmlformats.org/markup-compatibility/2006">
              <mc:Choice xmlns:v="urn:schemas-microsoft-com:vml" Requires="v">
                <p:oleObj spid="_x0000_s1116503" name="Equation" r:id="rId14" imgW="2743200" imgH="355320" progId="Equation.DSMT4">
                  <p:embed/>
                </p:oleObj>
              </mc:Choice>
              <mc:Fallback>
                <p:oleObj name="Equation" r:id="rId14" imgW="2743200" imgH="355320"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48530" y="3359016"/>
                        <a:ext cx="27432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对象 25"/>
          <p:cNvGraphicFramePr>
            <a:graphicFrameLocks noChangeAspect="1"/>
          </p:cNvGraphicFramePr>
          <p:nvPr/>
        </p:nvGraphicFramePr>
        <p:xfrm>
          <a:off x="2532063" y="4262438"/>
          <a:ext cx="4076700" cy="1079500"/>
        </p:xfrm>
        <a:graphic>
          <a:graphicData uri="http://schemas.openxmlformats.org/presentationml/2006/ole">
            <mc:AlternateContent xmlns:mc="http://schemas.openxmlformats.org/markup-compatibility/2006">
              <mc:Choice xmlns:v="urn:schemas-microsoft-com:vml" Requires="v">
                <p:oleObj spid="_x0000_s1116504" name="Equation" r:id="rId16" imgW="4076640" imgH="1079280" progId="Equation.DSMT4">
                  <p:embed/>
                </p:oleObj>
              </mc:Choice>
              <mc:Fallback>
                <p:oleObj name="Equation" r:id="rId16" imgW="4076640" imgH="1079280" progId="Equation.DSMT4">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32063" y="4262438"/>
                        <a:ext cx="40767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75212" name="Object 12"/>
          <p:cNvGraphicFramePr>
            <a:graphicFrameLocks noChangeAspect="1"/>
          </p:cNvGraphicFramePr>
          <p:nvPr/>
        </p:nvGraphicFramePr>
        <p:xfrm>
          <a:off x="7273645" y="5352436"/>
          <a:ext cx="304800" cy="292100"/>
        </p:xfrm>
        <a:graphic>
          <a:graphicData uri="http://schemas.openxmlformats.org/presentationml/2006/ole">
            <mc:AlternateContent xmlns:mc="http://schemas.openxmlformats.org/markup-compatibility/2006">
              <mc:Choice xmlns:v="urn:schemas-microsoft-com:vml" Requires="v">
                <p:oleObj spid="_x0000_s1116505" name="Equation" r:id="rId18" imgW="304560" imgH="291960" progId="Equation.DSMT4">
                  <p:embed/>
                </p:oleObj>
              </mc:Choice>
              <mc:Fallback>
                <p:oleObj name="Equation" r:id="rId18" imgW="304560" imgH="291960" progId="Equation.DSMT4">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73645" y="5352436"/>
                        <a:ext cx="304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75213" name="Object 13"/>
          <p:cNvGraphicFramePr>
            <a:graphicFrameLocks noChangeAspect="1"/>
          </p:cNvGraphicFramePr>
          <p:nvPr/>
        </p:nvGraphicFramePr>
        <p:xfrm>
          <a:off x="5570166" y="6112943"/>
          <a:ext cx="685800" cy="292100"/>
        </p:xfrm>
        <a:graphic>
          <a:graphicData uri="http://schemas.openxmlformats.org/presentationml/2006/ole">
            <mc:AlternateContent xmlns:mc="http://schemas.openxmlformats.org/markup-compatibility/2006">
              <mc:Choice xmlns:v="urn:schemas-microsoft-com:vml" Requires="v">
                <p:oleObj spid="_x0000_s1116506" name="Equation" r:id="rId20" imgW="685800" imgH="291960" progId="Equation.DSMT4">
                  <p:embed/>
                </p:oleObj>
              </mc:Choice>
              <mc:Fallback>
                <p:oleObj name="Equation" r:id="rId20" imgW="685800" imgH="291960" progId="Equation.DSMT4">
                  <p:embed/>
                  <p:pic>
                    <p:nvPicPr>
                      <p:cNvPr id="0" name="Picture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570166" y="6112943"/>
                        <a:ext cx="685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75214" name="Object 14"/>
          <p:cNvGraphicFramePr>
            <a:graphicFrameLocks noChangeAspect="1"/>
          </p:cNvGraphicFramePr>
          <p:nvPr/>
        </p:nvGraphicFramePr>
        <p:xfrm>
          <a:off x="2302415" y="5713073"/>
          <a:ext cx="304800" cy="292100"/>
        </p:xfrm>
        <a:graphic>
          <a:graphicData uri="http://schemas.openxmlformats.org/presentationml/2006/ole">
            <mc:AlternateContent xmlns:mc="http://schemas.openxmlformats.org/markup-compatibility/2006">
              <mc:Choice xmlns:v="urn:schemas-microsoft-com:vml" Requires="v">
                <p:oleObj spid="_x0000_s1116507" name="Equation" r:id="rId22" imgW="304560" imgH="291960" progId="Equation.DSMT4">
                  <p:embed/>
                </p:oleObj>
              </mc:Choice>
              <mc:Fallback>
                <p:oleObj name="Equation" r:id="rId22" imgW="304560" imgH="291960" progId="Equation.DSMT4">
                  <p:embed/>
                  <p:pic>
                    <p:nvPicPr>
                      <p:cNvPr id="0"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02415" y="5713073"/>
                        <a:ext cx="304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对象 21"/>
          <p:cNvGraphicFramePr>
            <a:graphicFrameLocks noChangeAspect="1"/>
          </p:cNvGraphicFramePr>
          <p:nvPr/>
        </p:nvGraphicFramePr>
        <p:xfrm>
          <a:off x="1182202" y="6098050"/>
          <a:ext cx="254000" cy="330200"/>
        </p:xfrm>
        <a:graphic>
          <a:graphicData uri="http://schemas.openxmlformats.org/presentationml/2006/ole">
            <mc:AlternateContent xmlns:mc="http://schemas.openxmlformats.org/markup-compatibility/2006">
              <mc:Choice xmlns:v="urn:schemas-microsoft-com:vml" Requires="v">
                <p:oleObj spid="_x0000_s1116508" name="Equation" r:id="rId23" imgW="253800" imgH="330120" progId="Equation.DSMT4">
                  <p:embed/>
                </p:oleObj>
              </mc:Choice>
              <mc:Fallback>
                <p:oleObj name="Equation" r:id="rId23" imgW="253800" imgH="330120" progId="Equation.DSMT4">
                  <p:embed/>
                  <p:pic>
                    <p:nvPicPr>
                      <p:cNvPr id="0"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82202" y="6098050"/>
                        <a:ext cx="2540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对象 28"/>
          <p:cNvGraphicFramePr>
            <a:graphicFrameLocks noChangeAspect="1"/>
          </p:cNvGraphicFramePr>
          <p:nvPr/>
        </p:nvGraphicFramePr>
        <p:xfrm>
          <a:off x="4924358" y="6065168"/>
          <a:ext cx="266700" cy="355600"/>
        </p:xfrm>
        <a:graphic>
          <a:graphicData uri="http://schemas.openxmlformats.org/presentationml/2006/ole">
            <mc:AlternateContent xmlns:mc="http://schemas.openxmlformats.org/markup-compatibility/2006">
              <mc:Choice xmlns:v="urn:schemas-microsoft-com:vml" Requires="v">
                <p:oleObj spid="_x0000_s1116509" name="Equation" r:id="rId25" imgW="266400" imgH="355320" progId="Equation.DSMT4">
                  <p:embed/>
                </p:oleObj>
              </mc:Choice>
              <mc:Fallback>
                <p:oleObj name="Equation" r:id="rId25" imgW="266400" imgH="355320" progId="Equation.DSMT4">
                  <p:embed/>
                  <p:pic>
                    <p:nvPicPr>
                      <p:cNvPr id="0" name="Picture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924358" y="6065168"/>
                        <a:ext cx="2667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标题 1"/>
          <p:cNvSpPr txBox="1">
            <a:spLocks/>
          </p:cNvSpPr>
          <p:nvPr/>
        </p:nvSpPr>
        <p:spPr>
          <a:xfrm>
            <a:off x="76200" y="228600"/>
            <a:ext cx="8991600" cy="685800"/>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altLang="zh-CN" sz="3600" b="1" kern="0" dirty="0" smtClean="0">
                <a:solidFill>
                  <a:srgbClr val="003399"/>
                </a:solidFill>
                <a:latin typeface="+mj-lt"/>
                <a:cs typeface="Times New Roman" pitchFamily="18" charset="0"/>
              </a:rPr>
              <a:t>Channel estimation in TDD model</a:t>
            </a:r>
            <a:endParaRPr kumimoji="0" lang="zh-CN" altLang="en-US" sz="3600" b="1" i="0" u="none" strike="noStrike" kern="0" cap="none" spc="0" normalizeH="0" baseline="0" noProof="0" dirty="0">
              <a:ln>
                <a:noFill/>
              </a:ln>
              <a:solidFill>
                <a:srgbClr val="003399"/>
              </a:solidFill>
              <a:effectLst/>
              <a:uLnTx/>
              <a:uFillTx/>
              <a:latin typeface="+mj-lt"/>
              <a:cs typeface="Times New Roman" pitchFamily="18" charset="0"/>
            </a:endParaRPr>
          </a:p>
        </p:txBody>
      </p:sp>
      <p:sp>
        <p:nvSpPr>
          <p:cNvPr id="18" name="下箭头 20"/>
          <p:cNvSpPr>
            <a:spLocks noChangeArrowheads="1"/>
          </p:cNvSpPr>
          <p:nvPr/>
        </p:nvSpPr>
        <p:spPr bwMode="auto">
          <a:xfrm rot="16200000">
            <a:off x="4649311" y="3290406"/>
            <a:ext cx="354346" cy="512142"/>
          </a:xfrm>
          <a:prstGeom prst="downArrow">
            <a:avLst>
              <a:gd name="adj1" fmla="val 33481"/>
              <a:gd name="adj2" fmla="val 66516"/>
            </a:avLst>
          </a:prstGeom>
          <a:solidFill>
            <a:srgbClr val="5CAD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pPr eaLnBrk="1" hangingPunct="1">
              <a:buFont typeface="Arial" charset="0"/>
              <a:buNone/>
            </a:pPr>
            <a:endParaRPr lang="zh-CN" altLang="en-US" dirty="0"/>
          </a:p>
        </p:txBody>
      </p:sp>
    </p:spTree>
    <p:extLst>
      <p:ext uri="{BB962C8B-B14F-4D97-AF65-F5344CB8AC3E}">
        <p14:creationId xmlns:p14="http://schemas.microsoft.com/office/powerpoint/2010/main" val="874709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5_CSIP_template1">
  <a:themeElements>
    <a:clrScheme name="5_CSIP_template1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5_CSIP_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en-US" sz="24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en-US" sz="24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5_CSIP_template1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5_CSIP_template1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5_CSIP_template1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5_CSIP_template1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15910</TotalTime>
  <Pages>0</Pages>
  <Words>3192</Words>
  <Characters>0</Characters>
  <Application>Microsoft Office PowerPoint</Application>
  <DocSecurity>0</DocSecurity>
  <PresentationFormat>全屏显示(4:3)</PresentationFormat>
  <Lines>0</Lines>
  <Paragraphs>254</Paragraphs>
  <Slides>21</Slides>
  <Notes>20</Notes>
  <HiddenSlides>0</HiddenSlides>
  <MMClips>0</MMClips>
  <ScaleCrop>false</ScaleCrop>
  <HeadingPairs>
    <vt:vector size="8" baseType="variant">
      <vt:variant>
        <vt:lpstr>已用的字体</vt:lpstr>
      </vt:variant>
      <vt:variant>
        <vt:i4>4</vt:i4>
      </vt:variant>
      <vt:variant>
        <vt:lpstr>主题</vt:lpstr>
      </vt:variant>
      <vt:variant>
        <vt:i4>1</vt:i4>
      </vt:variant>
      <vt:variant>
        <vt:lpstr>嵌入 OLE 服务器</vt:lpstr>
      </vt:variant>
      <vt:variant>
        <vt:i4>2</vt:i4>
      </vt:variant>
      <vt:variant>
        <vt:lpstr>幻灯片标题</vt:lpstr>
      </vt:variant>
      <vt:variant>
        <vt:i4>21</vt:i4>
      </vt:variant>
    </vt:vector>
  </HeadingPairs>
  <TitlesOfParts>
    <vt:vector size="28" baseType="lpstr">
      <vt:lpstr>宋体</vt:lpstr>
      <vt:lpstr>Arial</vt:lpstr>
      <vt:lpstr>Times New Roman</vt:lpstr>
      <vt:lpstr>Wingdings</vt:lpstr>
      <vt:lpstr>5_CSIP_template1</vt:lpstr>
      <vt:lpstr>Visio</vt:lpstr>
      <vt:lpstr>Equation</vt:lpstr>
      <vt:lpstr>Beamspace Channel Estimation for Millimeter-Wave Massive MIMO Systems with Lens Antenna Array</vt:lpstr>
      <vt:lpstr>Contents</vt:lpstr>
      <vt:lpstr>Advantages of mmWave massive MIMO</vt:lpstr>
      <vt:lpstr>Challenges of mmWave massive MIMO</vt:lpstr>
      <vt:lpstr>PowerPoint 演示文稿</vt:lpstr>
      <vt:lpstr>PowerPoint 演示文稿</vt:lpstr>
      <vt:lpstr>PowerPoint 演示文稿</vt:lpstr>
      <vt:lpstr>Contents</vt:lpstr>
      <vt:lpstr>PowerPoint 演示文稿</vt:lpstr>
      <vt:lpstr>Adaptive selecting network</vt:lpstr>
      <vt:lpstr>Structural property of beamspace channel 1</vt:lpstr>
      <vt:lpstr>Structural property of beamspace channel 2</vt:lpstr>
      <vt:lpstr>Support detection (SD) based beamspace channel estimation</vt:lpstr>
      <vt:lpstr>Contents</vt:lpstr>
      <vt:lpstr>Performance analysis</vt:lpstr>
      <vt:lpstr>Contents</vt:lpstr>
      <vt:lpstr>Simulation parameters</vt:lpstr>
      <vt:lpstr>PowerPoint 演示文稿</vt:lpstr>
      <vt:lpstr>Contents</vt:lpstr>
      <vt:lpstr>PowerPoint 演示文稿</vt:lpstr>
      <vt:lpstr>PowerPoint 演示文稿</vt:lpstr>
    </vt:vector>
  </TitlesOfParts>
  <Company>ECE-GATech</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LDPC codes based on cyclotomic cosets</dc:title>
  <dc:creator>wave1</dc:creator>
  <cp:lastModifiedBy>Linglong Dai</cp:lastModifiedBy>
  <cp:revision>3478</cp:revision>
  <cp:lastPrinted>2016-07-29T04:14:17Z</cp:lastPrinted>
  <dcterms:created xsi:type="dcterms:W3CDTF">2003-09-07T20:27:20Z</dcterms:created>
  <dcterms:modified xsi:type="dcterms:W3CDTF">2018-05-27T06:36:34Z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2052-9.1.0.4468</vt:lpwstr>
  </property>
</Properties>
</file>